
<file path=[Content_Types].xml><?xml version="1.0" encoding="utf-8"?>
<Types xmlns="http://schemas.openxmlformats.org/package/2006/content-types">
  <Default Extension="png" ContentType="image/png"/>
  <Default Extension="svg" ContentType="image/svg"/>
  <Default Extension="emf" ContentType="image/x-emf"/>
  <Default Extension="rels" ContentType="application/vnd.openxmlformats-package.relationships+xml"/>
  <Default Extension="xml" ContentType="application/xml"/>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Lst>
  <p:notesMasterIdLst>
    <p:notesMasterId r:id="rId15"/>
  </p:notesMasterIdLst>
  <p:sldIdLst>
    <p:sldId id="256" r:id="rId3"/>
    <p:sldId id="257" r:id="rId4"/>
    <p:sldId id="258" r:id="rId5"/>
    <p:sldId id="259" r:id="rId6"/>
    <p:sldId id="260" r:id="rId7"/>
    <p:sldId id="261" r:id="rId8"/>
    <p:sldId id="263" r:id="rId9"/>
    <p:sldId id="269" r:id="rId10"/>
    <p:sldId id="264" r:id="rId11"/>
    <p:sldId id="266" r:id="rId12"/>
    <p:sldId id="267" r:id="rId13"/>
    <p:sldId id="270" r:id="rId14"/>
  </p:sldIdLst>
  <p:sldSz cx="10077450" cy="5668963"/>
  <p:notesSz cx="7772400" cy="10058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455C"/>
    <a:srgbClr val="F54D61"/>
    <a:srgbClr val="000000"/>
    <a:srgbClr val="FFFFFF"/>
    <a:srgbClr val="DBDBDB"/>
    <a:srgbClr val="C9C9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75626" autoAdjust="0"/>
  </p:normalViewPr>
  <p:slideViewPr>
    <p:cSldViewPr>
      <p:cViewPr>
        <p:scale>
          <a:sx n="75" d="100"/>
          <a:sy n="75" d="100"/>
        </p:scale>
        <p:origin x="-1368" y="-58"/>
      </p:cViewPr>
      <p:guideLst>
        <p:guide orient="horz" pos="1785"/>
        <p:guide pos="3174"/>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png>
</file>

<file path=ppt/media/image2.png>
</file>

<file path=ppt/media/image3.png>
</file>

<file path=ppt/media/image3.svg>
</file>

<file path=ppt/media/image4.png>
</file>

<file path=ppt/media/image5.png>
</file>

<file path=ppt/media/image6.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368675" cy="5032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402138" y="0"/>
            <a:ext cx="3368675" cy="503238"/>
          </a:xfrm>
          <a:prstGeom prst="rect">
            <a:avLst/>
          </a:prstGeom>
        </p:spPr>
        <p:txBody>
          <a:bodyPr vert="horz" lIns="91440" tIns="45720" rIns="91440" bIns="45720" rtlCol="0"/>
          <a:lstStyle>
            <a:lvl1pPr algn="r">
              <a:defRPr sz="1200"/>
            </a:lvl1pPr>
          </a:lstStyle>
          <a:p>
            <a:fld id="{064F07F9-20F0-45A7-B210-23127791DF74}" type="datetimeFigureOut">
              <a:rPr lang="en-US" smtClean="0"/>
              <a:t>8/18/2025</a:t>
            </a:fld>
            <a:endParaRPr lang="en-US"/>
          </a:p>
        </p:txBody>
      </p:sp>
      <p:sp>
        <p:nvSpPr>
          <p:cNvPr id="4" name="Slide Image Placeholder 3"/>
          <p:cNvSpPr>
            <a:spLocks noGrp="1" noRot="1" noChangeAspect="1"/>
          </p:cNvSpPr>
          <p:nvPr>
            <p:ph type="sldImg" idx="2"/>
          </p:nvPr>
        </p:nvSpPr>
        <p:spPr>
          <a:xfrm>
            <a:off x="534988" y="754063"/>
            <a:ext cx="6702425" cy="3771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77875" y="4778375"/>
            <a:ext cx="6216650" cy="45259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553575"/>
            <a:ext cx="3368675" cy="5032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402138" y="9553575"/>
            <a:ext cx="3368675" cy="503238"/>
          </a:xfrm>
          <a:prstGeom prst="rect">
            <a:avLst/>
          </a:prstGeom>
        </p:spPr>
        <p:txBody>
          <a:bodyPr vert="horz" lIns="91440" tIns="45720" rIns="91440" bIns="45720" rtlCol="0" anchor="b"/>
          <a:lstStyle>
            <a:lvl1pPr algn="r">
              <a:defRPr sz="1200"/>
            </a:lvl1pPr>
          </a:lstStyle>
          <a:p>
            <a:fld id="{60146512-7F88-4690-88AF-231BA19E63AB}" type="slidenum">
              <a:rPr lang="en-US" smtClean="0"/>
              <a:t>‹#›</a:t>
            </a:fld>
            <a:endParaRPr lang="en-US"/>
          </a:p>
        </p:txBody>
      </p:sp>
    </p:spTree>
    <p:extLst>
      <p:ext uri="{BB962C8B-B14F-4D97-AF65-F5344CB8AC3E}">
        <p14:creationId xmlns:p14="http://schemas.microsoft.com/office/powerpoint/2010/main" val="10472857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 everyone, my name is Ahmed Nasser. Today I will share the work we did on updating </a:t>
            </a:r>
            <a:r>
              <a:rPr lang="en-US" dirty="0" err="1" smtClean="0"/>
              <a:t>Rocket.Chat’s</a:t>
            </a:r>
            <a:r>
              <a:rPr lang="en-US" dirty="0" smtClean="0"/>
              <a:t> API endpoints to a new standard using OpenAPI and Ajv</a:t>
            </a:r>
          </a:p>
          <a:p>
            <a:r>
              <a:rPr lang="en-US" b="1" dirty="0" smtClean="0"/>
              <a:t>Transition:</a:t>
            </a:r>
            <a:r>
              <a:rPr lang="en-US" dirty="0" smtClean="0"/>
              <a:t/>
            </a:r>
            <a:br>
              <a:rPr lang="en-US" dirty="0" smtClean="0"/>
            </a:br>
            <a:r>
              <a:rPr lang="en-US" dirty="0" smtClean="0"/>
              <a:t>Let’s start with a quick overview of the project</a:t>
            </a:r>
            <a:endParaRPr lang="en-US" dirty="0"/>
          </a:p>
        </p:txBody>
      </p:sp>
      <p:sp>
        <p:nvSpPr>
          <p:cNvPr id="4" name="Slide Number Placeholder 3"/>
          <p:cNvSpPr>
            <a:spLocks noGrp="1"/>
          </p:cNvSpPr>
          <p:nvPr>
            <p:ph type="sldNum" sz="quarter" idx="10"/>
          </p:nvPr>
        </p:nvSpPr>
        <p:spPr/>
        <p:txBody>
          <a:bodyPr/>
          <a:lstStyle/>
          <a:p>
            <a:fld id="{60146512-7F88-4690-88AF-231BA19E63AB}" type="slidenum">
              <a:rPr lang="en-US" smtClean="0"/>
              <a:t>1</a:t>
            </a:fld>
            <a:endParaRPr lang="en-US"/>
          </a:p>
        </p:txBody>
      </p:sp>
    </p:spTree>
    <p:extLst>
      <p:ext uri="{BB962C8B-B14F-4D97-AF65-F5344CB8AC3E}">
        <p14:creationId xmlns:p14="http://schemas.microsoft.com/office/powerpoint/2010/main" val="37774306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By exposing APIs in a structured format, we help AI agents call them safely. This prevents the problem of hallucinating fake endpoints. With MCP integration, AI can directly interact with Rocket.Chat through our APIs — bridging AI and our platform.</a:t>
            </a:r>
          </a:p>
          <a:p>
            <a:pPr marL="0" indent="0">
              <a:buFont typeface="+mj-lt"/>
              <a:buNone/>
            </a:pPr>
            <a:r>
              <a:rPr lang="en-US" b="1" dirty="0" smtClean="0"/>
              <a:t>Transition:</a:t>
            </a:r>
            <a:r>
              <a:rPr lang="en-US" dirty="0" smtClean="0"/>
              <a:t/>
            </a:r>
            <a:br>
              <a:rPr lang="en-US" dirty="0" smtClean="0"/>
            </a:br>
            <a:r>
              <a:rPr lang="en-US" dirty="0" smtClean="0"/>
              <a:t>And now, let me show you all of this in action with a short recorded demo</a:t>
            </a:r>
            <a:endParaRPr lang="en-US" dirty="0"/>
          </a:p>
        </p:txBody>
      </p:sp>
      <p:sp>
        <p:nvSpPr>
          <p:cNvPr id="4" name="Slide Number Placeholder 3"/>
          <p:cNvSpPr>
            <a:spLocks noGrp="1"/>
          </p:cNvSpPr>
          <p:nvPr>
            <p:ph type="sldNum" sz="quarter" idx="10"/>
          </p:nvPr>
        </p:nvSpPr>
        <p:spPr/>
        <p:txBody>
          <a:bodyPr/>
          <a:lstStyle/>
          <a:p>
            <a:fld id="{60146512-7F88-4690-88AF-231BA19E63AB}" type="slidenum">
              <a:rPr lang="en-US" smtClean="0"/>
              <a:t>10</a:t>
            </a:fld>
            <a:endParaRPr lang="en-US"/>
          </a:p>
        </p:txBody>
      </p:sp>
    </p:spTree>
    <p:extLst>
      <p:ext uri="{BB962C8B-B14F-4D97-AF65-F5344CB8AC3E}">
        <p14:creationId xmlns:p14="http://schemas.microsoft.com/office/powerpoint/2010/main" val="22974775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demo, I’ll show how the frontend now sees correct return types using </a:t>
            </a:r>
            <a:r>
              <a:rPr lang="en-US" dirty="0" err="1" smtClean="0"/>
              <a:t>useEndpoint</a:t>
            </a:r>
            <a:r>
              <a:rPr lang="en-US" dirty="0" smtClean="0"/>
              <a:t>. I’ll also walk through Swagger UI with migrated endpoints, an example request validated by AJV, and how documentation and response examples are automatically generated from the same schemas</a:t>
            </a:r>
          </a:p>
          <a:p>
            <a:r>
              <a:rPr lang="en-US" b="1" dirty="0" smtClean="0"/>
              <a:t>Play the video.</a:t>
            </a:r>
            <a:r>
              <a:rPr lang="en-US" dirty="0" smtClean="0"/>
              <a:t/>
            </a:r>
            <a:br>
              <a:rPr lang="en-US" dirty="0" smtClean="0"/>
            </a:br>
            <a:r>
              <a:rPr lang="en-US" dirty="0" smtClean="0"/>
              <a:t>(Click Play on the embedded video.)</a:t>
            </a:r>
          </a:p>
          <a:p>
            <a:r>
              <a:rPr lang="en-US" b="1" dirty="0" smtClean="0"/>
              <a:t>Transition:</a:t>
            </a:r>
            <a:endParaRPr lang="en-US" dirty="0" smtClean="0"/>
          </a:p>
          <a:p>
            <a:r>
              <a:rPr lang="en-US" dirty="0" smtClean="0"/>
              <a:t>That was the demo — let’s summarize what we’ve achieved and why it matters</a:t>
            </a:r>
            <a:endParaRPr lang="en-US" b="1" dirty="0"/>
          </a:p>
        </p:txBody>
      </p:sp>
      <p:sp>
        <p:nvSpPr>
          <p:cNvPr id="4" name="Slide Number Placeholder 3"/>
          <p:cNvSpPr>
            <a:spLocks noGrp="1"/>
          </p:cNvSpPr>
          <p:nvPr>
            <p:ph type="sldNum" sz="quarter" idx="10"/>
          </p:nvPr>
        </p:nvSpPr>
        <p:spPr/>
        <p:txBody>
          <a:bodyPr/>
          <a:lstStyle/>
          <a:p>
            <a:fld id="{60146512-7F88-4690-88AF-231BA19E63AB}" type="slidenum">
              <a:rPr lang="en-US" smtClean="0"/>
              <a:t>11</a:t>
            </a:fld>
            <a:endParaRPr lang="en-US"/>
          </a:p>
        </p:txBody>
      </p:sp>
    </p:spTree>
    <p:extLst>
      <p:ext uri="{BB962C8B-B14F-4D97-AF65-F5344CB8AC3E}">
        <p14:creationId xmlns:p14="http://schemas.microsoft.com/office/powerpoint/2010/main" val="38752117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smtClean="0"/>
              <a:t>We started with the challenge of outdated manual API definitions.</a:t>
            </a:r>
          </a:p>
          <a:p>
            <a:pPr marL="228600" indent="-228600">
              <a:buFont typeface="+mj-lt"/>
              <a:buAutoNum type="arabicPeriod"/>
            </a:pPr>
            <a:r>
              <a:rPr lang="en-US" dirty="0" smtClean="0"/>
              <a:t>We introduced OpenAPI and Ajv validation as a single source of truth.</a:t>
            </a:r>
          </a:p>
          <a:p>
            <a:pPr marL="228600" indent="-228600">
              <a:buFont typeface="+mj-lt"/>
              <a:buAutoNum type="arabicPeriod"/>
            </a:pPr>
            <a:r>
              <a:rPr lang="en-US" dirty="0" smtClean="0"/>
              <a:t>The new pattern improves type safety, validation, and documentation — all in one place.</a:t>
            </a:r>
          </a:p>
          <a:p>
            <a:pPr marL="228600" indent="-228600">
              <a:buFont typeface="+mj-lt"/>
              <a:buAutoNum type="arabicPeriod"/>
            </a:pPr>
            <a:r>
              <a:rPr lang="en-US" dirty="0" smtClean="0"/>
              <a:t>It saves the team time, reduces bugs, and makes onboarding easier.</a:t>
            </a:r>
          </a:p>
          <a:p>
            <a:pPr marL="228600" indent="-228600">
              <a:buFont typeface="+mj-lt"/>
              <a:buAutoNum type="arabicPeriod"/>
            </a:pPr>
            <a:r>
              <a:rPr lang="en-US" dirty="0" smtClean="0"/>
              <a:t>It also unlocks future opportunities: SDK generation, AI use cases, and stronger developer trust.</a:t>
            </a:r>
            <a:endParaRPr lang="en-US" b="1" dirty="0" smtClean="0"/>
          </a:p>
          <a:p>
            <a:pPr marL="0" indent="0">
              <a:buFont typeface="+mj-lt"/>
              <a:buNone/>
            </a:pPr>
            <a:r>
              <a:rPr lang="en-US" b="1" dirty="0" smtClean="0"/>
              <a:t>Closing &amp; Call to Action:</a:t>
            </a:r>
            <a:r>
              <a:rPr lang="en-US" dirty="0" smtClean="0"/>
              <a:t/>
            </a:r>
            <a:br>
              <a:rPr lang="en-US" dirty="0" smtClean="0"/>
            </a:br>
            <a:r>
              <a:rPr lang="en-US" dirty="0" smtClean="0"/>
              <a:t>In short: this migration isn’t just a technical upgrade — it’s an investment in reliability, productivity, and the future of Rocket.Chat APIs. Thank you</a:t>
            </a:r>
            <a:endParaRPr lang="en-US" dirty="0"/>
          </a:p>
        </p:txBody>
      </p:sp>
      <p:sp>
        <p:nvSpPr>
          <p:cNvPr id="4" name="Slide Number Placeholder 3"/>
          <p:cNvSpPr>
            <a:spLocks noGrp="1"/>
          </p:cNvSpPr>
          <p:nvPr>
            <p:ph type="sldNum" sz="quarter" idx="10"/>
          </p:nvPr>
        </p:nvSpPr>
        <p:spPr/>
        <p:txBody>
          <a:bodyPr/>
          <a:lstStyle/>
          <a:p>
            <a:fld id="{60146512-7F88-4690-88AF-231BA19E63AB}" type="slidenum">
              <a:rPr lang="en-US" smtClean="0"/>
              <a:t>12</a:t>
            </a:fld>
            <a:endParaRPr lang="en-US"/>
          </a:p>
        </p:txBody>
      </p:sp>
    </p:spTree>
    <p:extLst>
      <p:ext uri="{BB962C8B-B14F-4D97-AF65-F5344CB8AC3E}">
        <p14:creationId xmlns:p14="http://schemas.microsoft.com/office/powerpoint/2010/main" val="10108139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goal of this project was simple: move </a:t>
            </a:r>
            <a:r>
              <a:rPr lang="en-US" dirty="0" err="1" smtClean="0"/>
              <a:t>Rocket.Chat’s</a:t>
            </a:r>
            <a:r>
              <a:rPr lang="en-US" dirty="0" smtClean="0"/>
              <a:t> old API endpoints into a modern system.</a:t>
            </a:r>
            <a:br>
              <a:rPr lang="en-US" dirty="0" smtClean="0"/>
            </a:br>
            <a:r>
              <a:rPr lang="en-US" dirty="0" smtClean="0"/>
              <a:t>We used OpenAPI for clear documentation, Ajv for validating requests, and Typia for generating schemas.</a:t>
            </a:r>
            <a:br>
              <a:rPr lang="en-US" dirty="0" smtClean="0"/>
            </a:br>
            <a:r>
              <a:rPr lang="en-US" dirty="0" smtClean="0"/>
              <a:t>This makes the system easier to maintain, trusted by developers, and keeps documentation always updated</a:t>
            </a:r>
          </a:p>
          <a:p>
            <a:r>
              <a:rPr lang="en-US" b="1" dirty="0" smtClean="0"/>
              <a:t>Transition:</a:t>
            </a:r>
            <a:r>
              <a:rPr lang="en-US" dirty="0" smtClean="0"/>
              <a:t/>
            </a:r>
            <a:br>
              <a:rPr lang="en-US" dirty="0" smtClean="0"/>
            </a:br>
            <a:r>
              <a:rPr lang="en-US" dirty="0" smtClean="0"/>
              <a:t>Next slide: the team who worked on this.</a:t>
            </a:r>
          </a:p>
          <a:p>
            <a:endParaRPr lang="en-US" dirty="0"/>
          </a:p>
        </p:txBody>
      </p:sp>
      <p:sp>
        <p:nvSpPr>
          <p:cNvPr id="4" name="Slide Number Placeholder 3"/>
          <p:cNvSpPr>
            <a:spLocks noGrp="1"/>
          </p:cNvSpPr>
          <p:nvPr>
            <p:ph type="sldNum" sz="quarter" idx="10"/>
          </p:nvPr>
        </p:nvSpPr>
        <p:spPr/>
        <p:txBody>
          <a:bodyPr/>
          <a:lstStyle/>
          <a:p>
            <a:fld id="{60146512-7F88-4690-88AF-231BA19E63AB}" type="slidenum">
              <a:rPr lang="en-US" smtClean="0"/>
              <a:t>2</a:t>
            </a:fld>
            <a:endParaRPr lang="en-US"/>
          </a:p>
        </p:txBody>
      </p:sp>
    </p:spTree>
    <p:extLst>
      <p:ext uri="{BB962C8B-B14F-4D97-AF65-F5344CB8AC3E}">
        <p14:creationId xmlns:p14="http://schemas.microsoft.com/office/powerpoint/2010/main" val="15831475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the amazing team behind this project. I worked under the guidance of Matheus Cardoso as my mentor, and Guilherme Gazzo as my co-mentor. Together, we collaborated closely to bring OpenAPI integration to Rocket.Chat. I was the contributor responsible for implementing the changes</a:t>
            </a:r>
          </a:p>
          <a:p>
            <a:r>
              <a:rPr lang="en-US" b="1" dirty="0" smtClean="0"/>
              <a:t>Transition:</a:t>
            </a:r>
            <a:r>
              <a:rPr lang="en-US" dirty="0" smtClean="0"/>
              <a:t/>
            </a:r>
            <a:br>
              <a:rPr lang="en-US" dirty="0" smtClean="0"/>
            </a:br>
            <a:r>
              <a:rPr lang="en-US" dirty="0" smtClean="0"/>
              <a:t>Now that you’ve met the team, let’s talk about the foundation of this project — OpenAPI and why it’s important</a:t>
            </a:r>
          </a:p>
        </p:txBody>
      </p:sp>
      <p:sp>
        <p:nvSpPr>
          <p:cNvPr id="4" name="Slide Number Placeholder 3"/>
          <p:cNvSpPr>
            <a:spLocks noGrp="1"/>
          </p:cNvSpPr>
          <p:nvPr>
            <p:ph type="sldNum" sz="quarter" idx="10"/>
          </p:nvPr>
        </p:nvSpPr>
        <p:spPr/>
        <p:txBody>
          <a:bodyPr/>
          <a:lstStyle/>
          <a:p>
            <a:fld id="{60146512-7F88-4690-88AF-231BA19E63AB}" type="slidenum">
              <a:rPr lang="en-US" smtClean="0"/>
              <a:t>3</a:t>
            </a:fld>
            <a:endParaRPr lang="en-US"/>
          </a:p>
        </p:txBody>
      </p:sp>
    </p:spTree>
    <p:extLst>
      <p:ext uri="{BB962C8B-B14F-4D97-AF65-F5344CB8AC3E}">
        <p14:creationId xmlns:p14="http://schemas.microsoft.com/office/powerpoint/2010/main" val="21400810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OpenAPI is a standard way to describe REST APIs. It gives us a single source of truth for each endpoint, so docs, types, and code stay in sync. It also allows auto-generated documentation, SDKs, and ensures requests and responses are strongly typed. Even AI tools can benefit by calling APIs correctly. Overall, it helps teams onboard faster and reduce bugs.</a:t>
            </a:r>
          </a:p>
          <a:p>
            <a:r>
              <a:rPr lang="en-US" b="1" dirty="0" smtClean="0"/>
              <a:t>Transition:</a:t>
            </a:r>
            <a:r>
              <a:rPr lang="en-US" dirty="0" smtClean="0"/>
              <a:t/>
            </a:r>
            <a:br>
              <a:rPr lang="en-US" dirty="0" smtClean="0"/>
            </a:br>
            <a:r>
              <a:rPr lang="en-US" dirty="0" smtClean="0"/>
              <a:t>Now, let’s see why migrating Rocket.Chat to OpenAPI with AJV is so important</a:t>
            </a:r>
            <a:endParaRPr lang="en-US" dirty="0"/>
          </a:p>
        </p:txBody>
      </p:sp>
      <p:sp>
        <p:nvSpPr>
          <p:cNvPr id="4" name="Slide Number Placeholder 3"/>
          <p:cNvSpPr>
            <a:spLocks noGrp="1"/>
          </p:cNvSpPr>
          <p:nvPr>
            <p:ph type="sldNum" sz="quarter" idx="10"/>
          </p:nvPr>
        </p:nvSpPr>
        <p:spPr/>
        <p:txBody>
          <a:bodyPr/>
          <a:lstStyle/>
          <a:p>
            <a:fld id="{60146512-7F88-4690-88AF-231BA19E63AB}" type="slidenum">
              <a:rPr lang="en-US" smtClean="0"/>
              <a:t>4</a:t>
            </a:fld>
            <a:endParaRPr lang="en-US"/>
          </a:p>
        </p:txBody>
      </p:sp>
    </p:spTree>
    <p:extLst>
      <p:ext uri="{BB962C8B-B14F-4D97-AF65-F5344CB8AC3E}">
        <p14:creationId xmlns:p14="http://schemas.microsoft.com/office/powerpoint/2010/main" val="34918418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Previously, Rocket.Chat relied on manual YAML files, which were hard to maintain and often outdated. By migrating to OpenAPI + AJV, we get automatic validation for requests and responses, TypeScript types that stay in sync with the backend, and overall cost and time savings for the team</a:t>
            </a:r>
          </a:p>
          <a:p>
            <a:r>
              <a:rPr lang="en-US" b="1" dirty="0" smtClean="0"/>
              <a:t>Transition:</a:t>
            </a:r>
            <a:r>
              <a:rPr lang="en-US" dirty="0" smtClean="0"/>
              <a:t/>
            </a:r>
            <a:br>
              <a:rPr lang="en-US" dirty="0" smtClean="0"/>
            </a:br>
            <a:r>
              <a:rPr lang="en-US" dirty="0" smtClean="0"/>
              <a:t>Next, I’ll show you what’s new in our API pattern</a:t>
            </a:r>
            <a:endParaRPr lang="en-US" dirty="0"/>
          </a:p>
        </p:txBody>
      </p:sp>
      <p:sp>
        <p:nvSpPr>
          <p:cNvPr id="4" name="Slide Number Placeholder 3"/>
          <p:cNvSpPr>
            <a:spLocks noGrp="1"/>
          </p:cNvSpPr>
          <p:nvPr>
            <p:ph type="sldNum" sz="quarter" idx="10"/>
          </p:nvPr>
        </p:nvSpPr>
        <p:spPr/>
        <p:txBody>
          <a:bodyPr/>
          <a:lstStyle/>
          <a:p>
            <a:fld id="{60146512-7F88-4690-88AF-231BA19E63AB}" type="slidenum">
              <a:rPr lang="en-US" smtClean="0"/>
              <a:t>5</a:t>
            </a:fld>
            <a:endParaRPr lang="en-US"/>
          </a:p>
        </p:txBody>
      </p:sp>
    </p:spTree>
    <p:extLst>
      <p:ext uri="{BB962C8B-B14F-4D97-AF65-F5344CB8AC3E}">
        <p14:creationId xmlns:p14="http://schemas.microsoft.com/office/powerpoint/2010/main" val="3349698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new API pattern simplifies how we define endpoints. Now, routes use .post() and .get() chaining with inline schemas. Validation and documentation are inside the route definitions. With Typia, we can reuse schemas via $ref. The best part is automatic TypeScript typings and predefined error responses built in</a:t>
            </a:r>
          </a:p>
          <a:p>
            <a:r>
              <a:rPr lang="en-US" b="1" dirty="0" smtClean="0"/>
              <a:t>Transition:</a:t>
            </a:r>
            <a:r>
              <a:rPr lang="en-US" dirty="0" smtClean="0"/>
              <a:t/>
            </a:r>
            <a:br>
              <a:rPr lang="en-US" dirty="0" smtClean="0"/>
            </a:br>
            <a:r>
              <a:rPr lang="en-US" dirty="0" smtClean="0"/>
              <a:t>But to really see the difference, let’s compare the old pattern with the new one</a:t>
            </a:r>
          </a:p>
          <a:p>
            <a:endParaRPr lang="en-US" dirty="0"/>
          </a:p>
        </p:txBody>
      </p:sp>
      <p:sp>
        <p:nvSpPr>
          <p:cNvPr id="4" name="Slide Number Placeholder 3"/>
          <p:cNvSpPr>
            <a:spLocks noGrp="1"/>
          </p:cNvSpPr>
          <p:nvPr>
            <p:ph type="sldNum" sz="quarter" idx="10"/>
          </p:nvPr>
        </p:nvSpPr>
        <p:spPr/>
        <p:txBody>
          <a:bodyPr/>
          <a:lstStyle/>
          <a:p>
            <a:fld id="{60146512-7F88-4690-88AF-231BA19E63AB}" type="slidenum">
              <a:rPr lang="en-US" smtClean="0"/>
              <a:t>6</a:t>
            </a:fld>
            <a:endParaRPr lang="en-US"/>
          </a:p>
        </p:txBody>
      </p:sp>
    </p:spTree>
    <p:extLst>
      <p:ext uri="{BB962C8B-B14F-4D97-AF65-F5344CB8AC3E}">
        <p14:creationId xmlns:p14="http://schemas.microsoft.com/office/powerpoint/2010/main" val="34152221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a side-by-side comparison. In the old pattern, we had manual validation, separate docs, and a risk of type mismatches. The new pattern integrates AJV validation, keeps docs always in sync, auto-generates TypeScript, and reuses schemas efficiently</a:t>
            </a:r>
          </a:p>
          <a:p>
            <a:r>
              <a:rPr lang="en-US" b="1" dirty="0" smtClean="0"/>
              <a:t>Transition:</a:t>
            </a:r>
            <a:r>
              <a:rPr lang="en-US" dirty="0" smtClean="0"/>
              <a:t/>
            </a:r>
            <a:br>
              <a:rPr lang="en-US" dirty="0" smtClean="0"/>
            </a:br>
            <a:r>
              <a:rPr lang="en-US" dirty="0" smtClean="0"/>
              <a:t>A big benefit of this new system is strong type safety. Let’s look at that next</a:t>
            </a:r>
            <a:endParaRPr lang="en-US" dirty="0"/>
          </a:p>
        </p:txBody>
      </p:sp>
      <p:sp>
        <p:nvSpPr>
          <p:cNvPr id="4" name="Slide Number Placeholder 3"/>
          <p:cNvSpPr>
            <a:spLocks noGrp="1"/>
          </p:cNvSpPr>
          <p:nvPr>
            <p:ph type="sldNum" sz="quarter" idx="10"/>
          </p:nvPr>
        </p:nvSpPr>
        <p:spPr/>
        <p:txBody>
          <a:bodyPr/>
          <a:lstStyle/>
          <a:p>
            <a:fld id="{60146512-7F88-4690-88AF-231BA19E63AB}" type="slidenum">
              <a:rPr lang="en-US" smtClean="0"/>
              <a:t>7</a:t>
            </a:fld>
            <a:endParaRPr lang="en-US"/>
          </a:p>
        </p:txBody>
      </p:sp>
    </p:spTree>
    <p:extLst>
      <p:ext uri="{BB962C8B-B14F-4D97-AF65-F5344CB8AC3E}">
        <p14:creationId xmlns:p14="http://schemas.microsoft.com/office/powerpoint/2010/main" val="13599372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had to manually maintain typings in rest-typings, which was error-prone. Now, types are generated automatically. On the frontend, when developers use </a:t>
            </a:r>
            <a:r>
              <a:rPr lang="en-US" dirty="0" err="1" smtClean="0"/>
              <a:t>useEndpoint</a:t>
            </a:r>
            <a:r>
              <a:rPr lang="en-US" dirty="0" smtClean="0"/>
              <a:t>, TypeScript shows exactly what the API returns. This makes development faster and safer</a:t>
            </a:r>
          </a:p>
          <a:p>
            <a:r>
              <a:rPr lang="en-US" b="1" dirty="0" smtClean="0"/>
              <a:t>Transition:</a:t>
            </a:r>
            <a:r>
              <a:rPr lang="en-US" dirty="0" smtClean="0"/>
              <a:t/>
            </a:r>
            <a:br>
              <a:rPr lang="en-US" dirty="0" smtClean="0"/>
            </a:br>
            <a:r>
              <a:rPr lang="en-US" dirty="0" smtClean="0"/>
              <a:t>With types in place, we can also unlock new opportunities like SDK generation</a:t>
            </a:r>
            <a:endParaRPr lang="en-US" dirty="0"/>
          </a:p>
        </p:txBody>
      </p:sp>
      <p:sp>
        <p:nvSpPr>
          <p:cNvPr id="4" name="Slide Number Placeholder 3"/>
          <p:cNvSpPr>
            <a:spLocks noGrp="1"/>
          </p:cNvSpPr>
          <p:nvPr>
            <p:ph type="sldNum" sz="quarter" idx="10"/>
          </p:nvPr>
        </p:nvSpPr>
        <p:spPr/>
        <p:txBody>
          <a:bodyPr/>
          <a:lstStyle/>
          <a:p>
            <a:fld id="{60146512-7F88-4690-88AF-231BA19E63AB}" type="slidenum">
              <a:rPr lang="en-US" smtClean="0"/>
              <a:t>8</a:t>
            </a:fld>
            <a:endParaRPr lang="en-US"/>
          </a:p>
        </p:txBody>
      </p:sp>
    </p:spTree>
    <p:extLst>
      <p:ext uri="{BB962C8B-B14F-4D97-AF65-F5344CB8AC3E}">
        <p14:creationId xmlns:p14="http://schemas.microsoft.com/office/powerpoint/2010/main" val="33496987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 benefit is SDK generation. From our API definitions, we can auto-generate SDKs in different languages like JavaScript and Python. This ensures consistency and reduces the amount of manual code we need to maintain</a:t>
            </a:r>
          </a:p>
          <a:p>
            <a:r>
              <a:rPr lang="en-US" b="1" dirty="0" smtClean="0"/>
              <a:t>Transition:</a:t>
            </a:r>
            <a:r>
              <a:rPr lang="en-US" dirty="0" smtClean="0"/>
              <a:t/>
            </a:r>
            <a:br>
              <a:rPr lang="en-US" dirty="0" smtClean="0"/>
            </a:br>
            <a:r>
              <a:rPr lang="en-US" dirty="0" smtClean="0"/>
              <a:t>Speaking of consistency, this also helps AI use our APIs safely</a:t>
            </a:r>
            <a:endParaRPr lang="en-US" dirty="0"/>
          </a:p>
        </p:txBody>
      </p:sp>
      <p:sp>
        <p:nvSpPr>
          <p:cNvPr id="4" name="Slide Number Placeholder 3"/>
          <p:cNvSpPr>
            <a:spLocks noGrp="1"/>
          </p:cNvSpPr>
          <p:nvPr>
            <p:ph type="sldNum" sz="quarter" idx="10"/>
          </p:nvPr>
        </p:nvSpPr>
        <p:spPr/>
        <p:txBody>
          <a:bodyPr/>
          <a:lstStyle/>
          <a:p>
            <a:fld id="{60146512-7F88-4690-88AF-231BA19E63AB}" type="slidenum">
              <a:rPr lang="en-US" smtClean="0"/>
              <a:t>9</a:t>
            </a:fld>
            <a:endParaRPr lang="en-US"/>
          </a:p>
        </p:txBody>
      </p:sp>
    </p:spTree>
    <p:extLst>
      <p:ext uri="{BB962C8B-B14F-4D97-AF65-F5344CB8AC3E}">
        <p14:creationId xmlns:p14="http://schemas.microsoft.com/office/powerpoint/2010/main" val="41575085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reserve="1">
  <p:cSld name="Default">
    <p:spTree>
      <p:nvGrpSpPr>
        <p:cNvPr id="1" name=""/>
        <p:cNvGrpSpPr/>
        <p:nvPr/>
      </p:nvGrpSpPr>
      <p:grpSpPr>
        <a:xfrm>
          <a:off x="0" y="0"/>
          <a:ext cx="0" cy="0"/>
          <a:chOff x="0" y="0"/>
          <a:chExt cx="0" cy="0"/>
        </a:xfrm>
      </p:grpSpPr>
      <p:sp>
        <p:nvSpPr>
          <p:cNvPr id="12" name="PlaceHolder 1"/>
          <p:cNvSpPr>
            <a:spLocks noGrp="1"/>
          </p:cNvSpPr>
          <p:nvPr>
            <p:ph type="title"/>
          </p:nvPr>
        </p:nvSpPr>
        <p:spPr>
          <a:xfrm>
            <a:off x="457200" y="91440"/>
            <a:ext cx="7736400" cy="946440"/>
          </a:xfrm>
          <a:prstGeom prst="rect">
            <a:avLst/>
          </a:prstGeom>
          <a:noFill/>
          <a:ln w="0">
            <a:noFill/>
          </a:ln>
        </p:spPr>
        <p:txBody>
          <a:bodyPr lIns="0" tIns="0" rIns="0" bIns="0" anchor="ctr">
            <a:spAutoFit/>
          </a:bodyPr>
          <a:lstStyle/>
          <a:p>
            <a:pPr indent="0">
              <a:buNone/>
            </a:pPr>
            <a:endParaRPr lang="en-US" sz="4000" b="1" u="none" strike="noStrike">
              <a:solidFill>
                <a:srgbClr val="EE575B"/>
              </a:solidFill>
              <a:effectLst/>
              <a:uFillTx/>
              <a:latin typeface="Source Sans Pro"/>
            </a:endParaRPr>
          </a:p>
        </p:txBody>
      </p:sp>
      <p:sp>
        <p:nvSpPr>
          <p:cNvPr id="13" name="PlaceHolder 2"/>
          <p:cNvSpPr>
            <a:spLocks noGrp="1"/>
          </p:cNvSpPr>
          <p:nvPr>
            <p:ph/>
          </p:nvPr>
        </p:nvSpPr>
        <p:spPr>
          <a:xfrm>
            <a:off x="457200" y="1326240"/>
            <a:ext cx="9068760" cy="3287880"/>
          </a:xfrm>
          <a:prstGeom prst="rect">
            <a:avLst/>
          </a:prstGeom>
          <a:noFill/>
          <a:ln w="0">
            <a:noFill/>
          </a:ln>
        </p:spPr>
        <p:txBody>
          <a:bodyPr lIns="0" tIns="0" rIns="0" bIns="0" anchor="t">
            <a:normAutofit/>
          </a:bodyPr>
          <a:lstStyle/>
          <a:p>
            <a:pPr indent="0">
              <a:spcBef>
                <a:spcPts val="1414"/>
              </a:spcBef>
              <a:buNone/>
            </a:pPr>
            <a:endParaRPr lang="en-US" sz="3200" b="0" u="none" strike="noStrike">
              <a:solidFill>
                <a:srgbClr val="EE575B"/>
              </a:solidFill>
              <a:effectLst/>
              <a:uFillTx/>
              <a:latin typeface="Arial"/>
            </a:endParaRPr>
          </a:p>
        </p:txBody>
      </p:sp>
      <p:sp>
        <p:nvSpPr>
          <p:cNvPr id="4" name="PlaceHolder 3"/>
          <p:cNvSpPr>
            <a:spLocks noGrp="1"/>
          </p:cNvSpPr>
          <p:nvPr>
            <p:ph type="ftr" idx="2"/>
          </p:nvPr>
        </p:nvSpPr>
        <p:spPr/>
        <p:txBody>
          <a:bodyPr/>
          <a:lstStyle/>
          <a:p>
            <a:r>
              <a:rPr dirty="0"/>
              <a:t>Footer</a:t>
            </a:r>
          </a:p>
        </p:txBody>
      </p:sp>
      <p:sp>
        <p:nvSpPr>
          <p:cNvPr id="5" name="PlaceHolder 4"/>
          <p:cNvSpPr>
            <a:spLocks noGrp="1"/>
          </p:cNvSpPr>
          <p:nvPr>
            <p:ph type="sldNum" idx="3"/>
          </p:nvPr>
        </p:nvSpPr>
        <p:spPr/>
        <p:txBody>
          <a:bodyPr/>
          <a:lstStyle/>
          <a:p>
            <a:fld id="{ADAD48E2-6CDC-4C76-9604-C122CBD60A8E}" type="slidenum">
              <a:t>‹#›</a:t>
            </a:fld>
            <a:endParaRPr dirty="0"/>
          </a:p>
        </p:txBody>
      </p:sp>
      <p:sp>
        <p:nvSpPr>
          <p:cNvPr id="6" name="PlaceHolder 5"/>
          <p:cNvSpPr>
            <a:spLocks noGrp="1"/>
          </p:cNvSpPr>
          <p:nvPr>
            <p:ph type="dt" idx="1"/>
          </p:nvPr>
        </p:nvSpPr>
        <p:spPr/>
        <p:txBody>
          <a:bodyPr/>
          <a:lstStyle/>
          <a:p>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first-slide">
    <p:spTree>
      <p:nvGrpSpPr>
        <p:cNvPr id="1" name=""/>
        <p:cNvGrpSpPr/>
        <p:nvPr/>
      </p:nvGrpSpPr>
      <p:grpSpPr>
        <a:xfrm>
          <a:off x="0" y="0"/>
          <a:ext cx="0" cy="0"/>
          <a:chOff x="0" y="0"/>
          <a:chExt cx="0" cy="0"/>
        </a:xfrm>
      </p:grpSpPr>
      <p:sp>
        <p:nvSpPr>
          <p:cNvPr id="25" name="PlaceHolder 1"/>
          <p:cNvSpPr>
            <a:spLocks noGrp="1"/>
          </p:cNvSpPr>
          <p:nvPr>
            <p:ph type="title"/>
          </p:nvPr>
        </p:nvSpPr>
        <p:spPr>
          <a:xfrm>
            <a:off x="457200" y="91440"/>
            <a:ext cx="7736400" cy="946440"/>
          </a:xfrm>
          <a:prstGeom prst="rect">
            <a:avLst/>
          </a:prstGeom>
          <a:noFill/>
          <a:ln w="0">
            <a:noFill/>
          </a:ln>
        </p:spPr>
        <p:txBody>
          <a:bodyPr lIns="0" tIns="0" rIns="0" bIns="0" anchor="ctr">
            <a:spAutoFit/>
          </a:bodyPr>
          <a:lstStyle/>
          <a:p>
            <a:pPr indent="0">
              <a:buNone/>
            </a:pPr>
            <a:endParaRPr lang="en-US" sz="4000" b="1" u="none" strike="noStrike">
              <a:solidFill>
                <a:srgbClr val="EE575B"/>
              </a:solidFill>
              <a:effectLst/>
              <a:uFillTx/>
              <a:latin typeface="Source Sans Pro"/>
            </a:endParaRPr>
          </a:p>
        </p:txBody>
      </p:sp>
      <p:sp>
        <p:nvSpPr>
          <p:cNvPr id="26" name="PlaceHolder 2"/>
          <p:cNvSpPr>
            <a:spLocks noGrp="1"/>
          </p:cNvSpPr>
          <p:nvPr>
            <p:ph type="subTitle"/>
          </p:nvPr>
        </p:nvSpPr>
        <p:spPr>
          <a:xfrm>
            <a:off x="457200" y="1326240"/>
            <a:ext cx="9068760" cy="3287880"/>
          </a:xfrm>
          <a:prstGeom prst="rect">
            <a:avLst/>
          </a:prstGeom>
          <a:noFill/>
          <a:ln w="0">
            <a:noFill/>
          </a:ln>
        </p:spPr>
        <p:txBody>
          <a:bodyPr lIns="0" tIns="0" rIns="0" bIns="0" anchor="ctr">
            <a:spAutoFit/>
          </a:bodyPr>
          <a:lstStyle/>
          <a:p>
            <a:pPr indent="0" algn="ctr">
              <a:buNone/>
            </a:pPr>
            <a:endParaRPr lang="en-US" sz="3200" b="0" u="none" strike="noStrike">
              <a:solidFill>
                <a:srgbClr val="000000"/>
              </a:solidFill>
              <a:effectLst/>
              <a:uFillTx/>
              <a:latin typeface="Arial"/>
            </a:endParaRPr>
          </a:p>
        </p:txBody>
      </p:sp>
      <p:sp>
        <p:nvSpPr>
          <p:cNvPr id="4" name="PlaceHolder 3"/>
          <p:cNvSpPr>
            <a:spLocks noGrp="1"/>
          </p:cNvSpPr>
          <p:nvPr>
            <p:ph type="ftr" idx="5"/>
          </p:nvPr>
        </p:nvSpPr>
        <p:spPr/>
        <p:txBody>
          <a:bodyPr/>
          <a:lstStyle/>
          <a:p>
            <a:r>
              <a:rPr dirty="0"/>
              <a:t>Footer</a:t>
            </a:r>
          </a:p>
        </p:txBody>
      </p:sp>
      <p:sp>
        <p:nvSpPr>
          <p:cNvPr id="5" name="PlaceHolder 4"/>
          <p:cNvSpPr>
            <a:spLocks noGrp="1"/>
          </p:cNvSpPr>
          <p:nvPr>
            <p:ph type="sldNum" idx="6"/>
          </p:nvPr>
        </p:nvSpPr>
        <p:spPr/>
        <p:txBody>
          <a:bodyPr/>
          <a:lstStyle/>
          <a:p>
            <a:fld id="{499800C6-1221-485F-8175-59C7E6DF1A8F}" type="slidenum">
              <a:t>‹#›</a:t>
            </a:fld>
            <a:endParaRPr dirty="0"/>
          </a:p>
        </p:txBody>
      </p:sp>
      <p:sp>
        <p:nvSpPr>
          <p:cNvPr id="6" name="PlaceHolder 5"/>
          <p:cNvSpPr>
            <a:spLocks noGrp="1"/>
          </p:cNvSpPr>
          <p:nvPr>
            <p:ph type="dt" idx="4"/>
          </p:nvPr>
        </p:nvSpPr>
        <p:spPr/>
        <p:txBody>
          <a:bodyPr/>
          <a:lstStyle/>
          <a:p>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2.xml"/><Relationship Id="rId5" Type="http://schemas.openxmlformats.org/officeDocument/2006/relationships/image" Target="../media/image3.svg"/><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Rectangle 1"/>
          <p:cNvSpPr/>
          <p:nvPr/>
        </p:nvSpPr>
        <p:spPr>
          <a:xfrm>
            <a:off x="0" y="0"/>
            <a:ext cx="10077120" cy="5599440"/>
          </a:xfrm>
          <a:prstGeom prst="rect">
            <a:avLst/>
          </a:prstGeom>
          <a:solidFill>
            <a:srgbClr val="FFFFFF"/>
          </a:solidFill>
          <a:ln w="0">
            <a:solidFill>
              <a:srgbClr val="3465A4"/>
            </a:solidFill>
          </a:ln>
        </p:spPr>
        <p:style>
          <a:lnRef idx="0">
            <a:scrgbClr r="0" g="0" b="0"/>
          </a:lnRef>
          <a:fillRef idx="0">
            <a:scrgbClr r="0" g="0" b="0"/>
          </a:fillRef>
          <a:effectRef idx="0">
            <a:scrgbClr r="0" g="0" b="0"/>
          </a:effectRef>
          <a:fontRef idx="minor"/>
        </p:style>
        <p:txBody>
          <a:bodyPr wrap="none" lIns="0" tIns="0" rIns="0" bIns="0" anchor="ctr">
            <a:noAutofit/>
          </a:bodyPr>
          <a:lstStyle/>
          <a:p>
            <a:endParaRPr lang="en-US" sz="2400" b="0" u="none" strike="noStrike" dirty="0">
              <a:solidFill>
                <a:srgbClr val="000000"/>
              </a:solidFill>
              <a:effectLst/>
              <a:uFillTx/>
              <a:latin typeface="Times New Roman"/>
            </a:endParaRPr>
          </a:p>
        </p:txBody>
      </p:sp>
      <p:sp>
        <p:nvSpPr>
          <p:cNvPr id="3" name="Oval 2"/>
          <p:cNvSpPr/>
          <p:nvPr/>
        </p:nvSpPr>
        <p:spPr>
          <a:xfrm>
            <a:off x="-777600" y="3929040"/>
            <a:ext cx="2743200" cy="2743200"/>
          </a:xfrm>
          <a:prstGeom prst="ellipse">
            <a:avLst/>
          </a:prstGeom>
          <a:solidFill>
            <a:srgbClr val="FDF4F6"/>
          </a:solidFill>
          <a:ln w="0">
            <a:noFill/>
          </a:ln>
        </p:spPr>
        <p:style>
          <a:lnRef idx="0">
            <a:scrgbClr r="0" g="0" b="0"/>
          </a:lnRef>
          <a:fillRef idx="0">
            <a:scrgbClr r="0" g="0" b="0"/>
          </a:fillRef>
          <a:effectRef idx="0">
            <a:scrgbClr r="0" g="0" b="0"/>
          </a:effectRef>
          <a:fontRef idx="minor"/>
        </p:style>
        <p:txBody>
          <a:bodyPr wrap="none" lIns="0" tIns="0" rIns="0" bIns="0" anchor="ctr">
            <a:noAutofit/>
          </a:bodyPr>
          <a:lstStyle/>
          <a:p>
            <a:endParaRPr lang="en-US" sz="2400" b="0" u="none" strike="noStrike" dirty="0">
              <a:solidFill>
                <a:srgbClr val="000000"/>
              </a:solidFill>
              <a:effectLst/>
              <a:uFillTx/>
              <a:latin typeface="Times New Roman"/>
            </a:endParaRPr>
          </a:p>
        </p:txBody>
      </p:sp>
      <p:sp>
        <p:nvSpPr>
          <p:cNvPr id="4" name="Rectangle 3"/>
          <p:cNvSpPr/>
          <p:nvPr/>
        </p:nvSpPr>
        <p:spPr>
          <a:xfrm>
            <a:off x="0" y="5599440"/>
            <a:ext cx="10077120" cy="69840"/>
          </a:xfrm>
          <a:prstGeom prst="rect">
            <a:avLst/>
          </a:prstGeom>
          <a:solidFill>
            <a:srgbClr val="EE575B"/>
          </a:solidFill>
          <a:ln w="0">
            <a:solidFill>
              <a:srgbClr val="3465A4"/>
            </a:solidFill>
          </a:ln>
        </p:spPr>
        <p:style>
          <a:lnRef idx="0">
            <a:scrgbClr r="0" g="0" b="0"/>
          </a:lnRef>
          <a:fillRef idx="0">
            <a:scrgbClr r="0" g="0" b="0"/>
          </a:fillRef>
          <a:effectRef idx="0">
            <a:scrgbClr r="0" g="0" b="0"/>
          </a:effectRef>
          <a:fontRef idx="minor"/>
        </p:style>
        <p:txBody>
          <a:bodyPr wrap="none" lIns="0" tIns="0" rIns="0" bIns="0" anchor="ctr">
            <a:noAutofit/>
          </a:bodyPr>
          <a:lstStyle/>
          <a:p>
            <a:endParaRPr lang="en-US" sz="2400" b="0" u="none" strike="noStrike" dirty="0">
              <a:solidFill>
                <a:srgbClr val="FFFFFF"/>
              </a:solidFill>
              <a:effectLst/>
              <a:uFillTx/>
              <a:latin typeface="Times New Roman"/>
            </a:endParaRPr>
          </a:p>
        </p:txBody>
      </p:sp>
      <p:sp>
        <p:nvSpPr>
          <p:cNvPr id="5" name="Oval 4"/>
          <p:cNvSpPr/>
          <p:nvPr/>
        </p:nvSpPr>
        <p:spPr>
          <a:xfrm>
            <a:off x="8332560" y="-699120"/>
            <a:ext cx="2743200" cy="2743200"/>
          </a:xfrm>
          <a:prstGeom prst="ellipse">
            <a:avLst/>
          </a:prstGeom>
          <a:solidFill>
            <a:srgbClr val="FDF4F6"/>
          </a:solidFill>
          <a:ln w="0">
            <a:noFill/>
          </a:ln>
        </p:spPr>
        <p:style>
          <a:lnRef idx="0">
            <a:scrgbClr r="0" g="0" b="0"/>
          </a:lnRef>
          <a:fillRef idx="0">
            <a:scrgbClr r="0" g="0" b="0"/>
          </a:fillRef>
          <a:effectRef idx="0">
            <a:scrgbClr r="0" g="0" b="0"/>
          </a:effectRef>
          <a:fontRef idx="minor"/>
        </p:style>
        <p:txBody>
          <a:bodyPr wrap="none" lIns="0" tIns="0" rIns="0" bIns="0" anchor="ctr">
            <a:noAutofit/>
          </a:bodyPr>
          <a:lstStyle/>
          <a:p>
            <a:endParaRPr lang="en-US" sz="2400" b="0" u="none" strike="noStrike" dirty="0">
              <a:solidFill>
                <a:srgbClr val="000000"/>
              </a:solidFill>
              <a:effectLst/>
              <a:uFillTx/>
              <a:latin typeface="Times New Roman"/>
            </a:endParaRPr>
          </a:p>
        </p:txBody>
      </p:sp>
      <p:sp>
        <p:nvSpPr>
          <p:cNvPr id="6" name="PlaceHolder 1"/>
          <p:cNvSpPr>
            <a:spLocks noGrp="1"/>
          </p:cNvSpPr>
          <p:nvPr>
            <p:ph type="title"/>
          </p:nvPr>
        </p:nvSpPr>
        <p:spPr>
          <a:xfrm>
            <a:off x="457200" y="91440"/>
            <a:ext cx="7736400" cy="946440"/>
          </a:xfrm>
          <a:prstGeom prst="rect">
            <a:avLst/>
          </a:prstGeom>
          <a:noFill/>
          <a:ln w="0">
            <a:noFill/>
          </a:ln>
        </p:spPr>
        <p:txBody>
          <a:bodyPr lIns="0" tIns="0" rIns="0" bIns="0" anchor="ctr">
            <a:noAutofit/>
          </a:bodyPr>
          <a:lstStyle/>
          <a:p>
            <a:pPr indent="0">
              <a:buNone/>
            </a:pPr>
            <a:r>
              <a:rPr lang="en-US" sz="4000" b="1" u="none" strike="noStrike">
                <a:solidFill>
                  <a:srgbClr val="EE575B"/>
                </a:solidFill>
                <a:effectLst/>
                <a:uFillTx/>
                <a:latin typeface="Source Sans Pro"/>
              </a:rPr>
              <a:t>Click to edit the title text format</a:t>
            </a:r>
          </a:p>
        </p:txBody>
      </p:sp>
      <p:sp>
        <p:nvSpPr>
          <p:cNvPr id="7" name="PlaceHolder 2"/>
          <p:cNvSpPr>
            <a:spLocks noGrp="1"/>
          </p:cNvSpPr>
          <p:nvPr>
            <p:ph type="body"/>
          </p:nvPr>
        </p:nvSpPr>
        <p:spPr>
          <a:xfrm>
            <a:off x="457200" y="1326240"/>
            <a:ext cx="9068760" cy="3287880"/>
          </a:xfrm>
          <a:prstGeom prst="rect">
            <a:avLst/>
          </a:prstGeom>
          <a:noFill/>
          <a:ln w="0">
            <a:noFill/>
          </a:ln>
        </p:spPr>
        <p:txBody>
          <a:bodyPr lIns="0" tIns="0" rIns="0" bIns="0" anchor="t">
            <a:normAutofit/>
          </a:bodyPr>
          <a:lstStyle/>
          <a:p>
            <a:pPr marL="432000" indent="-324000">
              <a:spcBef>
                <a:spcPts val="1414"/>
              </a:spcBef>
              <a:buClr>
                <a:srgbClr val="000000"/>
              </a:buClr>
              <a:buSzPct val="45000"/>
              <a:buFont typeface="Wingdings" charset="2"/>
              <a:buChar char=""/>
            </a:pPr>
            <a:r>
              <a:rPr lang="en-US" sz="3200" b="0" u="none" strike="noStrike">
                <a:solidFill>
                  <a:srgbClr val="EE575B"/>
                </a:solidFill>
                <a:effectLst/>
                <a:uFillTx/>
                <a:latin typeface="Arial"/>
              </a:rPr>
              <a:t>Click to edit the outline text format</a:t>
            </a:r>
          </a:p>
          <a:p>
            <a:pPr marL="864000" lvl="1" indent="-324000">
              <a:spcBef>
                <a:spcPts val="1131"/>
              </a:spcBef>
              <a:buClr>
                <a:srgbClr val="000000"/>
              </a:buClr>
              <a:buSzPct val="75000"/>
              <a:buFont typeface="Symbol" charset="2"/>
              <a:buChar char=""/>
            </a:pPr>
            <a:r>
              <a:rPr lang="en-US" sz="2800" b="0" u="none" strike="noStrike">
                <a:solidFill>
                  <a:srgbClr val="EE575B"/>
                </a:solidFill>
                <a:effectLst/>
                <a:uFillTx/>
                <a:latin typeface="Arial"/>
              </a:rPr>
              <a:t>Second Outline Level</a:t>
            </a:r>
          </a:p>
          <a:p>
            <a:pPr marL="1296000" lvl="2" indent="-288000">
              <a:spcBef>
                <a:spcPts val="848"/>
              </a:spcBef>
              <a:buClr>
                <a:srgbClr val="000000"/>
              </a:buClr>
              <a:buSzPct val="45000"/>
              <a:buFont typeface="Wingdings" charset="2"/>
              <a:buChar char=""/>
            </a:pPr>
            <a:r>
              <a:rPr lang="en-US" sz="2400" b="0" u="none" strike="noStrike">
                <a:solidFill>
                  <a:srgbClr val="EE575B"/>
                </a:solidFill>
                <a:effectLst/>
                <a:uFillTx/>
                <a:latin typeface="Arial"/>
              </a:rPr>
              <a:t>Third Outline Level</a:t>
            </a:r>
          </a:p>
          <a:p>
            <a:pPr marL="1728000" lvl="3" indent="-216000">
              <a:spcBef>
                <a:spcPts val="564"/>
              </a:spcBef>
              <a:buClr>
                <a:srgbClr val="000000"/>
              </a:buClr>
              <a:buSzPct val="75000"/>
              <a:buFont typeface="Symbol" charset="2"/>
              <a:buChar char=""/>
            </a:pPr>
            <a:r>
              <a:rPr lang="en-US" sz="2000" b="0" u="none" strike="noStrike">
                <a:solidFill>
                  <a:srgbClr val="EE575B"/>
                </a:solidFill>
                <a:effectLst/>
                <a:uFillTx/>
                <a:latin typeface="Arial"/>
              </a:rPr>
              <a:t>Fourth Outline Level</a:t>
            </a:r>
          </a:p>
          <a:p>
            <a:pPr marL="2160000" lvl="4" indent="-216000">
              <a:spcBef>
                <a:spcPts val="281"/>
              </a:spcBef>
              <a:buClr>
                <a:srgbClr val="000000"/>
              </a:buClr>
              <a:buSzPct val="45000"/>
              <a:buFont typeface="Wingdings" charset="2"/>
              <a:buChar char=""/>
            </a:pPr>
            <a:r>
              <a:rPr lang="en-US" sz="2000" b="0" u="none" strike="noStrike">
                <a:solidFill>
                  <a:srgbClr val="EE575B"/>
                </a:solidFill>
                <a:effectLst/>
                <a:uFillTx/>
                <a:latin typeface="Arial"/>
              </a:rPr>
              <a:t>Fifth Outline Level</a:t>
            </a:r>
          </a:p>
          <a:p>
            <a:pPr marL="2592000" lvl="5" indent="-216000">
              <a:spcBef>
                <a:spcPts val="281"/>
              </a:spcBef>
              <a:buClr>
                <a:srgbClr val="000000"/>
              </a:buClr>
              <a:buSzPct val="45000"/>
              <a:buFont typeface="Wingdings" charset="2"/>
              <a:buChar char=""/>
            </a:pPr>
            <a:r>
              <a:rPr lang="en-US" sz="2000" b="0" u="none" strike="noStrike">
                <a:solidFill>
                  <a:srgbClr val="EE575B"/>
                </a:solidFill>
                <a:effectLst/>
                <a:uFillTx/>
                <a:latin typeface="Arial"/>
              </a:rPr>
              <a:t>Sixth Outline Level</a:t>
            </a:r>
          </a:p>
          <a:p>
            <a:pPr marL="3024000" lvl="6" indent="-216000">
              <a:spcBef>
                <a:spcPts val="281"/>
              </a:spcBef>
              <a:buClr>
                <a:srgbClr val="000000"/>
              </a:buClr>
              <a:buSzPct val="45000"/>
              <a:buFont typeface="Wingdings" charset="2"/>
              <a:buChar char=""/>
            </a:pPr>
            <a:r>
              <a:rPr lang="en-US" sz="2000" b="0" u="none" strike="noStrike">
                <a:solidFill>
                  <a:srgbClr val="EE575B"/>
                </a:solidFill>
                <a:effectLst/>
                <a:uFillTx/>
                <a:latin typeface="Arial"/>
              </a:rPr>
              <a:t>Seventh Outline Level</a:t>
            </a:r>
          </a:p>
        </p:txBody>
      </p:sp>
      <p:sp>
        <p:nvSpPr>
          <p:cNvPr id="8" name="PlaceHolder 3"/>
          <p:cNvSpPr>
            <a:spLocks noGrp="1"/>
          </p:cNvSpPr>
          <p:nvPr>
            <p:ph type="dt" idx="1"/>
          </p:nvPr>
        </p:nvSpPr>
        <p:spPr>
          <a:xfrm>
            <a:off x="503640" y="5027760"/>
            <a:ext cx="2347560" cy="390600"/>
          </a:xfrm>
          <a:prstGeom prst="rect">
            <a:avLst/>
          </a:prstGeom>
          <a:noFill/>
          <a:ln w="0">
            <a:noFill/>
          </a:ln>
        </p:spPr>
        <p:txBody>
          <a:bodyPr lIns="0" tIns="0" rIns="0" bIns="0" anchor="t">
            <a:noAutofit/>
          </a:bodyPr>
          <a:lstStyle>
            <a:lvl1pPr indent="0">
              <a:buNone/>
              <a:defRPr lang="en-US" sz="1400" b="0" u="none" strike="noStrike">
                <a:solidFill>
                  <a:srgbClr val="000000"/>
                </a:solidFill>
                <a:effectLst/>
                <a:uFillTx/>
                <a:latin typeface="Times New Roman"/>
              </a:defRPr>
            </a:lvl1pPr>
          </a:lstStyle>
          <a:p>
            <a:pPr indent="0">
              <a:buNone/>
            </a:pPr>
            <a:r>
              <a:rPr lang="en-US" sz="1400" b="0" u="none" strike="noStrike" dirty="0">
                <a:solidFill>
                  <a:srgbClr val="000000"/>
                </a:solidFill>
                <a:effectLst/>
                <a:uFillTx/>
                <a:latin typeface="Times New Roman"/>
              </a:rPr>
              <a:t>&lt;date/time&gt;</a:t>
            </a:r>
          </a:p>
        </p:txBody>
      </p:sp>
      <p:sp>
        <p:nvSpPr>
          <p:cNvPr id="9" name="PlaceHolder 4"/>
          <p:cNvSpPr>
            <a:spLocks noGrp="1"/>
          </p:cNvSpPr>
          <p:nvPr>
            <p:ph type="ftr" idx="2"/>
          </p:nvPr>
        </p:nvSpPr>
        <p:spPr>
          <a:xfrm>
            <a:off x="3445920" y="5018760"/>
            <a:ext cx="3193920" cy="390600"/>
          </a:xfrm>
          <a:prstGeom prst="rect">
            <a:avLst/>
          </a:prstGeom>
          <a:noFill/>
          <a:ln w="0">
            <a:noFill/>
          </a:ln>
        </p:spPr>
        <p:txBody>
          <a:bodyPr lIns="0" tIns="0" rIns="0" bIns="0" anchor="t">
            <a:noAutofit/>
          </a:bodyPr>
          <a:lstStyle>
            <a:lvl1pPr indent="0" algn="ctr">
              <a:buNone/>
              <a:defRPr lang="en-US" sz="1400" b="0" u="none" strike="noStrike">
                <a:solidFill>
                  <a:srgbClr val="000000"/>
                </a:solidFill>
                <a:effectLst/>
                <a:uFillTx/>
                <a:latin typeface="Times New Roman"/>
              </a:defRPr>
            </a:lvl1pPr>
          </a:lstStyle>
          <a:p>
            <a:pPr indent="0" algn="ctr">
              <a:buNone/>
            </a:pPr>
            <a:r>
              <a:rPr lang="en-US" sz="1400" b="0" u="none" strike="noStrike" dirty="0">
                <a:solidFill>
                  <a:srgbClr val="000000"/>
                </a:solidFill>
                <a:effectLst/>
                <a:uFillTx/>
                <a:latin typeface="Times New Roman"/>
              </a:rPr>
              <a:t>&lt;footer&gt;</a:t>
            </a:r>
          </a:p>
        </p:txBody>
      </p:sp>
      <p:sp>
        <p:nvSpPr>
          <p:cNvPr id="10" name="PlaceHolder 5"/>
          <p:cNvSpPr>
            <a:spLocks noGrp="1"/>
          </p:cNvSpPr>
          <p:nvPr>
            <p:ph type="sldNum" idx="3"/>
          </p:nvPr>
        </p:nvSpPr>
        <p:spPr>
          <a:xfrm>
            <a:off x="7224840" y="5002200"/>
            <a:ext cx="2347560" cy="390600"/>
          </a:xfrm>
          <a:prstGeom prst="rect">
            <a:avLst/>
          </a:prstGeom>
          <a:noFill/>
          <a:ln w="0">
            <a:noFill/>
          </a:ln>
        </p:spPr>
        <p:txBody>
          <a:bodyPr lIns="0" tIns="0" rIns="0" bIns="0" anchor="t">
            <a:noAutofit/>
          </a:bodyPr>
          <a:lstStyle>
            <a:lvl1pPr indent="0" algn="r">
              <a:buNone/>
              <a:defRPr lang="en-US" sz="1400" b="0" u="none" strike="noStrike">
                <a:solidFill>
                  <a:srgbClr val="000000"/>
                </a:solidFill>
                <a:effectLst/>
                <a:uFillTx/>
                <a:latin typeface="Times New Roman"/>
              </a:defRPr>
            </a:lvl1pPr>
          </a:lstStyle>
          <a:p>
            <a:pPr indent="0" algn="r">
              <a:buNone/>
            </a:pPr>
            <a:fld id="{4ECF4B13-5073-4D21-9A48-C082D6968F4E}" type="slidenum">
              <a:rPr lang="en-US" sz="1400" b="0" u="none" strike="noStrike">
                <a:solidFill>
                  <a:srgbClr val="000000"/>
                </a:solidFill>
                <a:effectLst/>
                <a:uFillTx/>
                <a:latin typeface="Times New Roman"/>
              </a:rPr>
              <a:t>‹#›</a:t>
            </a:fld>
            <a:endParaRPr lang="en-US" sz="1400" b="0" u="none" strike="noStrike" dirty="0">
              <a:solidFill>
                <a:srgbClr val="000000"/>
              </a:solidFill>
              <a:effectLst/>
              <a:uFillTx/>
              <a:latin typeface="Times New Roman"/>
            </a:endParaRPr>
          </a:p>
        </p:txBody>
      </p:sp>
      <p:pic>
        <p:nvPicPr>
          <p:cNvPr id="11" name="Rocket.Chat Logo" descr="Rocket.Chat Logo"/>
          <p:cNvPicPr/>
          <p:nvPr/>
        </p:nvPicPr>
        <p:blipFill>
          <a:blip r:embed="rId3"/>
          <a:stretch/>
        </p:blipFill>
        <p:spPr>
          <a:xfrm>
            <a:off x="9436680" y="91440"/>
            <a:ext cx="457200" cy="457200"/>
          </a:xfrm>
          <a:prstGeom prst="rect">
            <a:avLst/>
          </a:prstGeom>
          <a:noFill/>
          <a:ln w="0">
            <a:noFill/>
          </a:ln>
        </p:spPr>
      </p:pic>
    </p:spTree>
  </p:cSld>
  <p:clrMap bg1="lt1" tx1="dk1" bg2="lt2" tx2="dk2" accent1="accent1" accent2="accent2" accent3="accent3" accent4="accent4" accent5="accent5" accent6="accent6" hlink="hlink" folHlink="folHlink"/>
  <p:sldLayoutIdLst>
    <p:sldLayoutId id="2147483649" r:id="rId1"/>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ectangle 13"/>
          <p:cNvSpPr/>
          <p:nvPr/>
        </p:nvSpPr>
        <p:spPr>
          <a:xfrm>
            <a:off x="0" y="0"/>
            <a:ext cx="10077120" cy="5599440"/>
          </a:xfrm>
          <a:prstGeom prst="rect">
            <a:avLst/>
          </a:prstGeom>
          <a:solidFill>
            <a:srgbClr val="FCECF0"/>
          </a:solidFill>
          <a:ln w="0">
            <a:solidFill>
              <a:srgbClr val="3465A4"/>
            </a:solidFill>
          </a:ln>
        </p:spPr>
        <p:style>
          <a:lnRef idx="0">
            <a:scrgbClr r="0" g="0" b="0"/>
          </a:lnRef>
          <a:fillRef idx="0">
            <a:scrgbClr r="0" g="0" b="0"/>
          </a:fillRef>
          <a:effectRef idx="0">
            <a:scrgbClr r="0" g="0" b="0"/>
          </a:effectRef>
          <a:fontRef idx="minor"/>
        </p:style>
        <p:txBody>
          <a:bodyPr wrap="none" lIns="0" tIns="0" rIns="0" bIns="0" anchor="ctr">
            <a:noAutofit/>
          </a:bodyPr>
          <a:lstStyle/>
          <a:p>
            <a:endParaRPr lang="en-US" sz="2400" b="0" u="none" strike="noStrike" dirty="0">
              <a:solidFill>
                <a:srgbClr val="000000"/>
              </a:solidFill>
              <a:effectLst/>
              <a:uFillTx/>
              <a:latin typeface="Times New Roman"/>
            </a:endParaRPr>
          </a:p>
        </p:txBody>
      </p:sp>
      <p:sp>
        <p:nvSpPr>
          <p:cNvPr id="15" name="Oval 14"/>
          <p:cNvSpPr/>
          <p:nvPr/>
        </p:nvSpPr>
        <p:spPr>
          <a:xfrm>
            <a:off x="-579960" y="-655920"/>
            <a:ext cx="2286000" cy="2286000"/>
          </a:xfrm>
          <a:prstGeom prst="ellipse">
            <a:avLst/>
          </a:prstGeom>
          <a:solidFill>
            <a:srgbClr val="FDF4F6"/>
          </a:solidFill>
          <a:ln w="0">
            <a:noFill/>
          </a:ln>
        </p:spPr>
        <p:style>
          <a:lnRef idx="0">
            <a:scrgbClr r="0" g="0" b="0"/>
          </a:lnRef>
          <a:fillRef idx="0">
            <a:scrgbClr r="0" g="0" b="0"/>
          </a:fillRef>
          <a:effectRef idx="0">
            <a:scrgbClr r="0" g="0" b="0"/>
          </a:effectRef>
          <a:fontRef idx="minor"/>
        </p:style>
        <p:txBody>
          <a:bodyPr wrap="none" lIns="0" tIns="0" rIns="0" bIns="0" anchor="ctr">
            <a:noAutofit/>
          </a:bodyPr>
          <a:lstStyle/>
          <a:p>
            <a:endParaRPr lang="en-US" sz="2400" b="0" u="none" strike="noStrike" dirty="0">
              <a:solidFill>
                <a:srgbClr val="000000"/>
              </a:solidFill>
              <a:effectLst/>
              <a:uFillTx/>
              <a:latin typeface="Times New Roman"/>
            </a:endParaRPr>
          </a:p>
        </p:txBody>
      </p:sp>
      <p:sp>
        <p:nvSpPr>
          <p:cNvPr id="16" name="PlaceHolder 1"/>
          <p:cNvSpPr>
            <a:spLocks noGrp="1"/>
          </p:cNvSpPr>
          <p:nvPr>
            <p:ph type="title"/>
          </p:nvPr>
        </p:nvSpPr>
        <p:spPr>
          <a:xfrm>
            <a:off x="504000" y="1371600"/>
            <a:ext cx="9068400" cy="946080"/>
          </a:xfrm>
          <a:prstGeom prst="rect">
            <a:avLst/>
          </a:prstGeom>
          <a:noFill/>
          <a:ln w="0">
            <a:noFill/>
          </a:ln>
        </p:spPr>
        <p:txBody>
          <a:bodyPr lIns="0" tIns="0" rIns="0" bIns="0" anchor="ctr" anchorCtr="1">
            <a:noAutofit/>
          </a:bodyPr>
          <a:lstStyle/>
          <a:p>
            <a:pPr indent="0" algn="ctr">
              <a:buNone/>
            </a:pPr>
            <a:r>
              <a:rPr lang="en-US" sz="6000" b="1" u="none" strike="noStrike">
                <a:solidFill>
                  <a:srgbClr val="EE575B"/>
                </a:solidFill>
                <a:effectLst/>
                <a:uFillTx/>
                <a:latin typeface="Source Sans Pro"/>
              </a:rPr>
              <a:t>Click to edit the title text format</a:t>
            </a:r>
          </a:p>
        </p:txBody>
      </p:sp>
      <p:sp>
        <p:nvSpPr>
          <p:cNvPr id="17" name="Oval 16"/>
          <p:cNvSpPr/>
          <p:nvPr/>
        </p:nvSpPr>
        <p:spPr>
          <a:xfrm>
            <a:off x="7348320" y="3102480"/>
            <a:ext cx="3200400" cy="3200400"/>
          </a:xfrm>
          <a:prstGeom prst="ellipse">
            <a:avLst/>
          </a:prstGeom>
          <a:solidFill>
            <a:srgbClr val="FDF4F6"/>
          </a:solidFill>
          <a:ln w="0">
            <a:noFill/>
          </a:ln>
        </p:spPr>
        <p:style>
          <a:lnRef idx="0">
            <a:scrgbClr r="0" g="0" b="0"/>
          </a:lnRef>
          <a:fillRef idx="0">
            <a:scrgbClr r="0" g="0" b="0"/>
          </a:fillRef>
          <a:effectRef idx="0">
            <a:scrgbClr r="0" g="0" b="0"/>
          </a:effectRef>
          <a:fontRef idx="minor"/>
        </p:style>
        <p:txBody>
          <a:bodyPr wrap="none" lIns="0" tIns="0" rIns="0" bIns="0" anchor="ctr">
            <a:noAutofit/>
          </a:bodyPr>
          <a:lstStyle/>
          <a:p>
            <a:endParaRPr lang="en-US" sz="2400" b="0" u="none" strike="noStrike" dirty="0">
              <a:solidFill>
                <a:srgbClr val="000000"/>
              </a:solidFill>
              <a:effectLst/>
              <a:uFillTx/>
              <a:latin typeface="Times New Roman"/>
            </a:endParaRPr>
          </a:p>
        </p:txBody>
      </p:sp>
      <p:sp>
        <p:nvSpPr>
          <p:cNvPr id="18" name="PlaceHolder 2"/>
          <p:cNvSpPr>
            <a:spLocks noGrp="1"/>
          </p:cNvSpPr>
          <p:nvPr>
            <p:ph type="body"/>
          </p:nvPr>
        </p:nvSpPr>
        <p:spPr>
          <a:xfrm>
            <a:off x="503640" y="2876760"/>
            <a:ext cx="9145440" cy="1737360"/>
          </a:xfrm>
          <a:prstGeom prst="rect">
            <a:avLst/>
          </a:prstGeom>
          <a:noFill/>
          <a:ln w="0">
            <a:noFill/>
          </a:ln>
        </p:spPr>
        <p:txBody>
          <a:bodyPr lIns="0" tIns="0" rIns="0" bIns="0" anchor="t">
            <a:normAutofit fontScale="62500" lnSpcReduction="19999"/>
          </a:bodyPr>
          <a:lstStyle/>
          <a:p>
            <a:pPr marL="432000" indent="-324000">
              <a:spcBef>
                <a:spcPts val="1417"/>
              </a:spcBef>
              <a:buClr>
                <a:srgbClr val="000000"/>
              </a:buClr>
              <a:buSzPct val="45000"/>
              <a:buFont typeface="Wingdings" charset="2"/>
              <a:buChar char=""/>
            </a:pPr>
            <a:r>
              <a:rPr lang="en-US" sz="3200" b="0" u="none" strike="noStrike">
                <a:solidFill>
                  <a:srgbClr val="000000"/>
                </a:solidFill>
                <a:effectLst/>
                <a:uFillTx/>
                <a:latin typeface="Source Sans Pro"/>
              </a:rPr>
              <a:t>Click to edit the outline text format</a:t>
            </a:r>
          </a:p>
          <a:p>
            <a:pPr marL="864000" lvl="1" indent="-324000">
              <a:spcBef>
                <a:spcPts val="1134"/>
              </a:spcBef>
              <a:buClr>
                <a:srgbClr val="000000"/>
              </a:buClr>
              <a:buSzPct val="75000"/>
              <a:buFont typeface="Symbol" charset="2"/>
              <a:buChar char=""/>
            </a:pPr>
            <a:r>
              <a:rPr lang="en-US" sz="2800" b="0" u="none" strike="noStrike">
                <a:solidFill>
                  <a:srgbClr val="000000"/>
                </a:solidFill>
                <a:effectLst/>
                <a:uFillTx/>
                <a:latin typeface="Source Sans Pro"/>
              </a:rPr>
              <a:t>Second Outline Level</a:t>
            </a:r>
          </a:p>
          <a:p>
            <a:pPr marL="1296000" lvl="2" indent="-288000">
              <a:spcBef>
                <a:spcPts val="850"/>
              </a:spcBef>
              <a:buClr>
                <a:srgbClr val="000000"/>
              </a:buClr>
              <a:buSzPct val="45000"/>
              <a:buFont typeface="Wingdings" charset="2"/>
              <a:buChar char=""/>
            </a:pPr>
            <a:r>
              <a:rPr lang="en-US" sz="2400" b="0" u="none" strike="noStrike">
                <a:solidFill>
                  <a:srgbClr val="000000"/>
                </a:solidFill>
                <a:effectLst/>
                <a:uFillTx/>
                <a:latin typeface="Source Sans Pro"/>
              </a:rPr>
              <a:t>Third Outline Level</a:t>
            </a:r>
          </a:p>
          <a:p>
            <a:pPr marL="1728000" lvl="3" indent="-216000">
              <a:spcBef>
                <a:spcPts val="567"/>
              </a:spcBef>
              <a:buClr>
                <a:srgbClr val="000000"/>
              </a:buClr>
              <a:buSzPct val="75000"/>
              <a:buFont typeface="Symbol" charset="2"/>
              <a:buChar char=""/>
            </a:pPr>
            <a:r>
              <a:rPr lang="en-US" sz="2000" b="0" u="none" strike="noStrike">
                <a:solidFill>
                  <a:srgbClr val="000000"/>
                </a:solidFill>
                <a:effectLst/>
                <a:uFillTx/>
                <a:latin typeface="Source Sans Pro"/>
              </a:rPr>
              <a:t>Fourth Outline Level</a:t>
            </a:r>
          </a:p>
          <a:p>
            <a:pPr marL="2160000" lvl="4" indent="-216000">
              <a:spcBef>
                <a:spcPts val="283"/>
              </a:spcBef>
              <a:buClr>
                <a:srgbClr val="000000"/>
              </a:buClr>
              <a:buSzPct val="45000"/>
              <a:buFont typeface="Wingdings" charset="2"/>
              <a:buChar char=""/>
            </a:pPr>
            <a:r>
              <a:rPr lang="en-US" sz="2000" b="0" u="none" strike="noStrike">
                <a:solidFill>
                  <a:srgbClr val="000000"/>
                </a:solidFill>
                <a:effectLst/>
                <a:uFillTx/>
                <a:latin typeface="Source Sans Pro"/>
              </a:rPr>
              <a:t>Fifth Outline Level</a:t>
            </a:r>
          </a:p>
          <a:p>
            <a:pPr marL="2592000" lvl="5" indent="-216000">
              <a:spcBef>
                <a:spcPts val="283"/>
              </a:spcBef>
              <a:buClr>
                <a:srgbClr val="000000"/>
              </a:buClr>
              <a:buSzPct val="45000"/>
              <a:buFont typeface="Wingdings" charset="2"/>
              <a:buChar char=""/>
            </a:pPr>
            <a:r>
              <a:rPr lang="en-US" sz="2000" b="0" u="none" strike="noStrike">
                <a:solidFill>
                  <a:srgbClr val="000000"/>
                </a:solidFill>
                <a:effectLst/>
                <a:uFillTx/>
                <a:latin typeface="Source Sans Pro"/>
              </a:rPr>
              <a:t>Sixth Outline Level</a:t>
            </a:r>
          </a:p>
          <a:p>
            <a:pPr marL="3024000" lvl="6" indent="-216000">
              <a:spcBef>
                <a:spcPts val="283"/>
              </a:spcBef>
              <a:buClr>
                <a:srgbClr val="000000"/>
              </a:buClr>
              <a:buSzPct val="45000"/>
              <a:buFont typeface="Wingdings" charset="2"/>
              <a:buChar char=""/>
            </a:pPr>
            <a:r>
              <a:rPr lang="en-US" sz="2000" b="0" u="none" strike="noStrike">
                <a:solidFill>
                  <a:srgbClr val="000000"/>
                </a:solidFill>
                <a:effectLst/>
                <a:uFillTx/>
                <a:latin typeface="Source Sans Pro"/>
              </a:rPr>
              <a:t>Seventh Outline Level</a:t>
            </a:r>
          </a:p>
        </p:txBody>
      </p:sp>
      <p:sp>
        <p:nvSpPr>
          <p:cNvPr id="19" name="PlaceHolder 3"/>
          <p:cNvSpPr>
            <a:spLocks noGrp="1"/>
          </p:cNvSpPr>
          <p:nvPr>
            <p:ph type="dt" idx="4"/>
          </p:nvPr>
        </p:nvSpPr>
        <p:spPr>
          <a:xfrm>
            <a:off x="503640" y="5164560"/>
            <a:ext cx="2347200" cy="390600"/>
          </a:xfrm>
          <a:prstGeom prst="rect">
            <a:avLst/>
          </a:prstGeom>
          <a:noFill/>
          <a:ln w="0">
            <a:noFill/>
          </a:ln>
        </p:spPr>
        <p:txBody>
          <a:bodyPr lIns="0" tIns="0" rIns="0" bIns="0" anchor="t">
            <a:noAutofit/>
          </a:bodyPr>
          <a:lstStyle>
            <a:lvl1pPr indent="0">
              <a:buNone/>
              <a:defRPr lang="en-US" sz="1400" b="0" u="none" strike="noStrike">
                <a:solidFill>
                  <a:srgbClr val="000000"/>
                </a:solidFill>
                <a:effectLst/>
                <a:uFillTx/>
                <a:latin typeface="Times New Roman"/>
              </a:defRPr>
            </a:lvl1pPr>
          </a:lstStyle>
          <a:p>
            <a:pPr indent="0">
              <a:buNone/>
            </a:pPr>
            <a:r>
              <a:rPr lang="en-US" sz="1400" b="0" u="none" strike="noStrike" dirty="0">
                <a:solidFill>
                  <a:srgbClr val="000000"/>
                </a:solidFill>
                <a:effectLst/>
                <a:uFillTx/>
                <a:latin typeface="Times New Roman"/>
              </a:rPr>
              <a:t>&lt;date/time&gt;</a:t>
            </a:r>
          </a:p>
        </p:txBody>
      </p:sp>
      <p:sp>
        <p:nvSpPr>
          <p:cNvPr id="20" name="PlaceHolder 4"/>
          <p:cNvSpPr>
            <a:spLocks noGrp="1"/>
          </p:cNvSpPr>
          <p:nvPr>
            <p:ph type="ftr" idx="5"/>
          </p:nvPr>
        </p:nvSpPr>
        <p:spPr>
          <a:xfrm>
            <a:off x="3445920" y="5164560"/>
            <a:ext cx="3193920" cy="390600"/>
          </a:xfrm>
          <a:prstGeom prst="rect">
            <a:avLst/>
          </a:prstGeom>
          <a:noFill/>
          <a:ln w="0">
            <a:noFill/>
          </a:ln>
        </p:spPr>
        <p:txBody>
          <a:bodyPr lIns="0" tIns="0" rIns="0" bIns="0" anchor="t">
            <a:noAutofit/>
          </a:bodyPr>
          <a:lstStyle>
            <a:lvl1pPr indent="0" algn="ctr">
              <a:buNone/>
              <a:defRPr lang="en-US" sz="1400" b="0" u="none" strike="noStrike">
                <a:solidFill>
                  <a:srgbClr val="000000"/>
                </a:solidFill>
                <a:effectLst/>
                <a:uFillTx/>
                <a:latin typeface="Source Sans Pro"/>
              </a:defRPr>
            </a:lvl1pPr>
          </a:lstStyle>
          <a:p>
            <a:pPr indent="0" algn="ctr">
              <a:buNone/>
            </a:pPr>
            <a:r>
              <a:rPr lang="en-US" sz="1400" b="0" u="none" strike="noStrike" dirty="0">
                <a:solidFill>
                  <a:srgbClr val="000000"/>
                </a:solidFill>
                <a:effectLst/>
                <a:uFillTx/>
                <a:latin typeface="Source Sans Pro"/>
              </a:rPr>
              <a:t>&lt;footer&gt;</a:t>
            </a:r>
            <a:endParaRPr lang="en-US" sz="1400" b="0" u="none" strike="noStrike" dirty="0">
              <a:solidFill>
                <a:srgbClr val="000000"/>
              </a:solidFill>
              <a:effectLst/>
              <a:uFillTx/>
              <a:latin typeface="Times New Roman"/>
            </a:endParaRPr>
          </a:p>
        </p:txBody>
      </p:sp>
      <p:sp>
        <p:nvSpPr>
          <p:cNvPr id="21" name="PlaceHolder 5"/>
          <p:cNvSpPr>
            <a:spLocks noGrp="1"/>
          </p:cNvSpPr>
          <p:nvPr>
            <p:ph type="sldNum" idx="6"/>
          </p:nvPr>
        </p:nvSpPr>
        <p:spPr>
          <a:xfrm>
            <a:off x="7224840" y="5164560"/>
            <a:ext cx="2347200" cy="390600"/>
          </a:xfrm>
          <a:prstGeom prst="rect">
            <a:avLst/>
          </a:prstGeom>
          <a:noFill/>
          <a:ln w="0">
            <a:noFill/>
          </a:ln>
        </p:spPr>
        <p:txBody>
          <a:bodyPr lIns="0" tIns="0" rIns="0" bIns="0" anchor="t">
            <a:noAutofit/>
          </a:bodyPr>
          <a:lstStyle>
            <a:lvl1pPr indent="0" algn="r">
              <a:buNone/>
              <a:defRPr lang="en-US" sz="1400" b="0" u="none" strike="noStrike">
                <a:solidFill>
                  <a:srgbClr val="000000"/>
                </a:solidFill>
                <a:effectLst/>
                <a:uFillTx/>
                <a:latin typeface="Times New Roman"/>
              </a:defRPr>
            </a:lvl1pPr>
          </a:lstStyle>
          <a:p>
            <a:pPr indent="0" algn="r">
              <a:buNone/>
            </a:pPr>
            <a:fld id="{AA1CA81A-B25D-42F6-8CBC-233A7E5500AE}" type="slidenum">
              <a:rPr lang="en-US" sz="1400" b="0" u="none" strike="noStrike">
                <a:solidFill>
                  <a:srgbClr val="000000"/>
                </a:solidFill>
                <a:effectLst/>
                <a:uFillTx/>
                <a:latin typeface="Times New Roman"/>
              </a:rPr>
              <a:t>‹#›</a:t>
            </a:fld>
            <a:endParaRPr lang="en-US" sz="1400" b="0" u="none" strike="noStrike" dirty="0">
              <a:solidFill>
                <a:srgbClr val="000000"/>
              </a:solidFill>
              <a:effectLst/>
              <a:uFillTx/>
              <a:latin typeface="Times New Roman"/>
            </a:endParaRPr>
          </a:p>
        </p:txBody>
      </p:sp>
      <p:sp>
        <p:nvSpPr>
          <p:cNvPr id="22" name="Rectangle 21"/>
          <p:cNvSpPr/>
          <p:nvPr/>
        </p:nvSpPr>
        <p:spPr>
          <a:xfrm>
            <a:off x="0" y="5599440"/>
            <a:ext cx="10077120" cy="69840"/>
          </a:xfrm>
          <a:prstGeom prst="rect">
            <a:avLst/>
          </a:prstGeom>
          <a:solidFill>
            <a:srgbClr val="EE575B"/>
          </a:solidFill>
          <a:ln w="0">
            <a:solidFill>
              <a:srgbClr val="3465A4"/>
            </a:solidFill>
          </a:ln>
        </p:spPr>
        <p:style>
          <a:lnRef idx="0">
            <a:scrgbClr r="0" g="0" b="0"/>
          </a:lnRef>
          <a:fillRef idx="0">
            <a:scrgbClr r="0" g="0" b="0"/>
          </a:fillRef>
          <a:effectRef idx="0">
            <a:scrgbClr r="0" g="0" b="0"/>
          </a:effectRef>
          <a:fontRef idx="minor"/>
        </p:style>
        <p:txBody>
          <a:bodyPr wrap="none" lIns="0" tIns="0" rIns="0" bIns="0" anchor="ctr">
            <a:noAutofit/>
          </a:bodyPr>
          <a:lstStyle/>
          <a:p>
            <a:endParaRPr lang="en-US" sz="2400" b="0" u="none" strike="noStrike" dirty="0">
              <a:solidFill>
                <a:srgbClr val="FFFFFF"/>
              </a:solidFill>
              <a:effectLst/>
              <a:uFillTx/>
              <a:latin typeface="Times New Roman"/>
            </a:endParaRPr>
          </a:p>
        </p:txBody>
      </p:sp>
      <p:pic>
        <p:nvPicPr>
          <p:cNvPr id="23" name="Rocket.chat Logo" descr="Rocket.Chat Logo"/>
          <p:cNvPicPr/>
          <p:nvPr/>
        </p:nvPicPr>
        <p:blipFill>
          <a:blip r:embed="rId3"/>
          <a:stretch/>
        </p:blipFill>
        <p:spPr>
          <a:xfrm>
            <a:off x="9436680" y="91440"/>
            <a:ext cx="457200" cy="457200"/>
          </a:xfrm>
          <a:prstGeom prst="rect">
            <a:avLst/>
          </a:prstGeom>
          <a:noFill/>
          <a:ln w="0">
            <a:noFill/>
          </a:ln>
        </p:spPr>
      </p:pic>
      <p:pic>
        <p:nvPicPr>
          <p:cNvPr id="24" name="GSoC Logo"/>
          <p:cNvPicPr/>
          <p:nvPr/>
        </p:nvPicPr>
        <p:blipFill>
          <a:blip r:embed="rId4">
            <a:extLst>
              <a:ext uri="{96DAC541-7B7A-43D3-8B79-37D633B846F1}">
                <asvg:svgBlip xmlns:asvg="http://schemas.microsoft.com/office/drawing/2016/SVG/main" xmlns:mc="http://schemas.openxmlformats.org/markup-compatibility/2006" xmlns:p15="http://schemas.microsoft.com/office/powerpoint/2012/main" xmlns:p14="http://schemas.microsoft.com/office/powerpoint/2010/main" xmlns="" r:embed="rId5"/>
              </a:ext>
            </a:extLst>
          </a:blip>
          <a:stretch/>
        </p:blipFill>
        <p:spPr>
          <a:xfrm>
            <a:off x="8686800" y="91440"/>
            <a:ext cx="640080" cy="640080"/>
          </a:xfrm>
          <a:prstGeom prst="rect">
            <a:avLst/>
          </a:prstGeom>
          <a:noFill/>
          <a:ln w="0">
            <a:noFill/>
          </a:ln>
        </p:spPr>
      </p:pic>
    </p:spTree>
  </p:cSld>
  <p:clrMap bg1="lt1" tx1="dk1" bg2="lt2" tx2="dk2" accent1="accent1" accent2="accent2" accent3="accent3" accent4="accent4" accent5="accent5" accent6="accent6" hlink="hlink" folHlink="folHlink"/>
  <p:sldLayoutIdLst>
    <p:sldLayoutId id="2147483651" r:id="rId1"/>
  </p:sldLayoutIdLst>
  <p:txStyles>
    <p:titleStyle/>
    <p:bodyStyle/>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emf"/></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0">
          <a:gsLst>
            <a:gs pos="95000">
              <a:srgbClr val="E3D9DC"/>
            </a:gs>
            <a:gs pos="100000">
              <a:srgbClr val="F5455C"/>
            </a:gs>
          </a:gsLst>
          <a:lin ang="5400000"/>
        </a:gradFill>
        <a:effectLst/>
      </p:bgPr>
    </p:bg>
    <p:spTree>
      <p:nvGrpSpPr>
        <p:cNvPr id="1" name=""/>
        <p:cNvGrpSpPr/>
        <p:nvPr/>
      </p:nvGrpSpPr>
      <p:grpSpPr>
        <a:xfrm>
          <a:off x="0" y="0"/>
          <a:ext cx="0" cy="0"/>
          <a:chOff x="0" y="0"/>
          <a:chExt cx="0" cy="0"/>
        </a:xfrm>
      </p:grpSpPr>
      <p:sp>
        <p:nvSpPr>
          <p:cNvPr id="27" name="TextBox 26"/>
          <p:cNvSpPr txBox="1"/>
          <p:nvPr/>
        </p:nvSpPr>
        <p:spPr>
          <a:xfrm>
            <a:off x="3191040" y="3292200"/>
            <a:ext cx="3694320" cy="599400"/>
          </a:xfrm>
          <a:prstGeom prst="rect">
            <a:avLst/>
          </a:prstGeom>
          <a:noFill/>
          <a:ln w="0">
            <a:noFill/>
          </a:ln>
        </p:spPr>
        <p:txBody>
          <a:bodyPr lIns="90000" tIns="45000" rIns="90000" bIns="45000" anchor="t" anchorCtr="1">
            <a:spAutoFit/>
          </a:bodyPr>
          <a:lstStyle/>
          <a:p>
            <a:pPr algn="ctr">
              <a:spcBef>
                <a:spcPts val="1191"/>
              </a:spcBef>
              <a:spcAft>
                <a:spcPts val="992"/>
              </a:spcAft>
            </a:pPr>
            <a:r>
              <a:rPr lang="en-US" sz="1600" b="0" u="none" strike="noStrike" dirty="0">
                <a:solidFill>
                  <a:srgbClr val="555555"/>
                </a:solidFill>
                <a:effectLst/>
                <a:uFillTx/>
                <a:latin typeface="Source Sans Pro Semibold"/>
              </a:rPr>
              <a:t>Google Summer of Code Project Demo</a:t>
            </a:r>
            <a:endParaRPr lang="en-US" sz="1600" b="0" u="none" strike="noStrike" dirty="0">
              <a:solidFill>
                <a:srgbClr val="000000"/>
              </a:solidFill>
              <a:effectLst/>
              <a:uFillTx/>
              <a:latin typeface="Arial"/>
            </a:endParaRPr>
          </a:p>
        </p:txBody>
      </p:sp>
      <p:sp>
        <p:nvSpPr>
          <p:cNvPr id="28" name="TextBox 27"/>
          <p:cNvSpPr txBox="1"/>
          <p:nvPr/>
        </p:nvSpPr>
        <p:spPr>
          <a:xfrm>
            <a:off x="1699920" y="1965240"/>
            <a:ext cx="6676560" cy="1198440"/>
          </a:xfrm>
          <a:prstGeom prst="rect">
            <a:avLst/>
          </a:prstGeom>
          <a:noFill/>
          <a:ln w="0">
            <a:noFill/>
          </a:ln>
        </p:spPr>
        <p:txBody>
          <a:bodyPr wrap="none" lIns="90000" tIns="45000" rIns="90000" bIns="45000" anchor="t" anchorCtr="1">
            <a:spAutoFit/>
          </a:bodyPr>
          <a:lstStyle/>
          <a:p>
            <a:pPr algn="ctr">
              <a:lnSpc>
                <a:spcPct val="100000"/>
              </a:lnSpc>
              <a:spcBef>
                <a:spcPts val="1191"/>
              </a:spcBef>
              <a:spcAft>
                <a:spcPts val="992"/>
              </a:spcAft>
            </a:pPr>
            <a:r>
              <a:rPr lang="en-US" sz="3000" b="1" u="none" strike="noStrike" dirty="0">
                <a:solidFill>
                  <a:srgbClr val="EE575B"/>
                </a:solidFill>
                <a:effectLst/>
                <a:uFillTx/>
                <a:latin typeface="Source Sans Pro"/>
                <a:ea typeface="Noto Sans CJK SC"/>
              </a:rPr>
              <a:t>Convert Rocket.Chat Endpoints to New</a:t>
            </a:r>
            <a:endParaRPr lang="en-US" sz="3000" b="0" u="none" strike="noStrike" dirty="0">
              <a:solidFill>
                <a:srgbClr val="000000"/>
              </a:solidFill>
              <a:effectLst/>
              <a:uFillTx/>
              <a:latin typeface="Arial"/>
            </a:endParaRPr>
          </a:p>
          <a:p>
            <a:pPr algn="ctr">
              <a:lnSpc>
                <a:spcPct val="100000"/>
              </a:lnSpc>
              <a:spcBef>
                <a:spcPts val="1191"/>
              </a:spcBef>
              <a:spcAft>
                <a:spcPts val="992"/>
              </a:spcAft>
            </a:pPr>
            <a:r>
              <a:rPr lang="en-US" sz="3000" b="1" u="none" strike="noStrike" dirty="0">
                <a:solidFill>
                  <a:srgbClr val="EE575B"/>
                </a:solidFill>
                <a:effectLst/>
                <a:uFillTx/>
                <a:latin typeface="Source Sans Pro"/>
                <a:ea typeface="Noto Sans CJK SC"/>
              </a:rPr>
              <a:t>Pattern</a:t>
            </a:r>
            <a:endParaRPr lang="en-US" sz="3000" b="0" u="none" strike="noStrike" dirty="0">
              <a:solidFill>
                <a:srgbClr val="000000"/>
              </a:solidFill>
              <a:effectLst/>
              <a:uFillTx/>
              <a:latin typeface="Arial"/>
            </a:endParaRPr>
          </a:p>
        </p:txBody>
      </p:sp>
      <p:sp>
        <p:nvSpPr>
          <p:cNvPr id="2" name="PlaceHolder 1"/>
          <p:cNvSpPr>
            <a:spLocks noGrp="1"/>
          </p:cNvSpPr>
          <p:nvPr>
            <p:ph type="ftr" idx="5"/>
          </p:nvPr>
        </p:nvSpPr>
        <p:spPr/>
        <p:txBody>
          <a:bodyPr/>
          <a:lstStyle/>
          <a:p>
            <a:r>
              <a:rPr dirty="0"/>
              <a:t>Presented by Ahmed Nasser</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6883"/>
            <a:ext cx="7736400" cy="615553"/>
          </a:xfrm>
        </p:spPr>
        <p:txBody>
          <a:bodyPr/>
          <a:lstStyle/>
          <a:p>
            <a:r>
              <a:rPr lang="en-US" sz="4000" b="1" dirty="0" smtClean="0">
                <a:solidFill>
                  <a:srgbClr val="F5455C"/>
                </a:solidFill>
                <a:latin typeface="Source Sans Pro" pitchFamily="34" charset="0"/>
              </a:rPr>
              <a:t>AI Use Cases</a:t>
            </a:r>
            <a:endParaRPr lang="en-US" sz="4000" b="1" dirty="0">
              <a:solidFill>
                <a:srgbClr val="F5455C"/>
              </a:solidFill>
              <a:latin typeface="Source Sans Pro" pitchFamily="34" charset="0"/>
            </a:endParaRPr>
          </a:p>
        </p:txBody>
      </p:sp>
      <p:sp>
        <p:nvSpPr>
          <p:cNvPr id="3" name="Rounded Rectangle 2"/>
          <p:cNvSpPr/>
          <p:nvPr/>
        </p:nvSpPr>
        <p:spPr>
          <a:xfrm>
            <a:off x="466725" y="1775221"/>
            <a:ext cx="4348596" cy="457200"/>
          </a:xfrm>
          <a:prstGeom prst="roundRect">
            <a:avLst/>
          </a:prstGeom>
          <a:solidFill>
            <a:srgbClr val="F5455C">
              <a:alpha val="1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600" b="1" dirty="0">
                <a:solidFill>
                  <a:srgbClr val="F5455C"/>
                </a:solidFill>
                <a:latin typeface="Source Sans Pro"/>
              </a:rPr>
              <a:t>APIs exposed </a:t>
            </a:r>
            <a:r>
              <a:rPr lang="en-US" sz="1600" dirty="0">
                <a:solidFill>
                  <a:schemeClr val="tx1"/>
                </a:solidFill>
                <a:latin typeface="Source Sans Pro"/>
              </a:rPr>
              <a:t>in structured format</a:t>
            </a:r>
            <a:endParaRPr lang="en-US" sz="1600" dirty="0">
              <a:solidFill>
                <a:schemeClr val="tx1"/>
              </a:solidFill>
            </a:endParaRPr>
          </a:p>
        </p:txBody>
      </p:sp>
      <p:sp>
        <p:nvSpPr>
          <p:cNvPr id="4" name="Rounded Rectangle 3"/>
          <p:cNvSpPr/>
          <p:nvPr/>
        </p:nvSpPr>
        <p:spPr>
          <a:xfrm>
            <a:off x="5038725" y="2232421"/>
            <a:ext cx="4572000" cy="457200"/>
          </a:xfrm>
          <a:prstGeom prst="roundRect">
            <a:avLst/>
          </a:prstGeom>
          <a:solidFill>
            <a:srgbClr val="F5455C">
              <a:alpha val="14902"/>
            </a:srgb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600" b="1" dirty="0">
                <a:solidFill>
                  <a:srgbClr val="F5455C"/>
                </a:solidFill>
                <a:latin typeface="Source Sans Pro"/>
              </a:rPr>
              <a:t>Prevents AI </a:t>
            </a:r>
            <a:r>
              <a:rPr lang="en-US" sz="1600" dirty="0">
                <a:solidFill>
                  <a:schemeClr val="tx1"/>
                </a:solidFill>
                <a:latin typeface="Source Sans Pro"/>
              </a:rPr>
              <a:t>from “hallucinating” fake endpoints</a:t>
            </a:r>
          </a:p>
        </p:txBody>
      </p:sp>
      <p:sp>
        <p:nvSpPr>
          <p:cNvPr id="5" name="Rounded Rectangle 4"/>
          <p:cNvSpPr/>
          <p:nvPr/>
        </p:nvSpPr>
        <p:spPr>
          <a:xfrm>
            <a:off x="466725" y="2689621"/>
            <a:ext cx="4348596" cy="457200"/>
          </a:xfrm>
          <a:prstGeom prst="roundRect">
            <a:avLst/>
          </a:prstGeom>
          <a:solidFill>
            <a:srgbClr val="F5455C">
              <a:alpha val="14902"/>
            </a:srgb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600" b="1" dirty="0">
                <a:solidFill>
                  <a:srgbClr val="F5455C"/>
                </a:solidFill>
                <a:latin typeface="Source Sans Pro"/>
              </a:rPr>
              <a:t>AI agents </a:t>
            </a:r>
            <a:r>
              <a:rPr lang="en-US" sz="1600" dirty="0">
                <a:solidFill>
                  <a:schemeClr val="tx1"/>
                </a:solidFill>
                <a:latin typeface="Source Sans Pro"/>
              </a:rPr>
              <a:t>can call APIs </a:t>
            </a:r>
            <a:r>
              <a:rPr lang="en-US" sz="1600" dirty="0" smtClean="0">
                <a:solidFill>
                  <a:schemeClr val="tx1"/>
                </a:solidFill>
                <a:latin typeface="Source Sans Pro"/>
              </a:rPr>
              <a:t>‘safely’ </a:t>
            </a:r>
            <a:r>
              <a:rPr lang="en-US" sz="1600" dirty="0">
                <a:solidFill>
                  <a:schemeClr val="tx1"/>
                </a:solidFill>
                <a:latin typeface="Source Sans Pro"/>
              </a:rPr>
              <a:t>via MCP</a:t>
            </a:r>
          </a:p>
        </p:txBody>
      </p:sp>
      <p:sp>
        <p:nvSpPr>
          <p:cNvPr id="6" name="Rounded Rectangle 5"/>
          <p:cNvSpPr/>
          <p:nvPr/>
        </p:nvSpPr>
        <p:spPr>
          <a:xfrm>
            <a:off x="5038725" y="3134193"/>
            <a:ext cx="4572000" cy="457200"/>
          </a:xfrm>
          <a:prstGeom prst="roundRect">
            <a:avLst/>
          </a:prstGeom>
          <a:solidFill>
            <a:srgbClr val="F5455C">
              <a:alpha val="1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600" b="1" dirty="0">
                <a:solidFill>
                  <a:srgbClr val="F5455C"/>
                </a:solidFill>
                <a:latin typeface="Source Sans Pro"/>
              </a:rPr>
              <a:t>Bridges AI + Rocket.Chat</a:t>
            </a:r>
            <a:endParaRPr lang="en-US" sz="1600" b="1" dirty="0">
              <a:solidFill>
                <a:srgbClr val="333333"/>
              </a:solidFill>
              <a:latin typeface="Source Sans Pro"/>
            </a:endParaRPr>
          </a:p>
        </p:txBody>
      </p:sp>
    </p:spTree>
    <p:extLst>
      <p:ext uri="{BB962C8B-B14F-4D97-AF65-F5344CB8AC3E}">
        <p14:creationId xmlns:p14="http://schemas.microsoft.com/office/powerpoint/2010/main" val="256882110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6883"/>
            <a:ext cx="7736400" cy="615553"/>
          </a:xfrm>
        </p:spPr>
        <p:txBody>
          <a:bodyPr/>
          <a:lstStyle/>
          <a:p>
            <a:r>
              <a:rPr lang="en-US" sz="4000" b="1" dirty="0" smtClean="0">
                <a:solidFill>
                  <a:srgbClr val="F5455C"/>
                </a:solidFill>
                <a:latin typeface="Source Sans Pro" pitchFamily="34" charset="0"/>
              </a:rPr>
              <a:t>Demo (Recorded Video)</a:t>
            </a:r>
            <a:endParaRPr lang="en-US" sz="4000" b="1" dirty="0">
              <a:solidFill>
                <a:srgbClr val="F5455C"/>
              </a:solidFill>
              <a:latin typeface="Source Sans Pro" pitchFamily="34" charset="0"/>
            </a:endParaRPr>
          </a:p>
        </p:txBody>
      </p:sp>
      <p:pic>
        <p:nvPicPr>
          <p:cNvPr id="3" name="demo.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81125" y="1100823"/>
            <a:ext cx="7315200" cy="3467316"/>
          </a:xfrm>
          <a:prstGeom prst="rect">
            <a:avLst/>
          </a:prstGeom>
          <a:ln w="28575">
            <a:noFill/>
            <a:prstDash val="sysDash"/>
          </a:ln>
          <a:effectLst>
            <a:outerShdw blurRad="190500" algn="tl" rotWithShape="0">
              <a:srgbClr val="000000">
                <a:alpha val="70000"/>
              </a:srgbClr>
            </a:outerShdw>
          </a:effectLst>
        </p:spPr>
      </p:pic>
      <p:sp>
        <p:nvSpPr>
          <p:cNvPr id="4" name="Footer Placeholder 3"/>
          <p:cNvSpPr>
            <a:spLocks noGrp="1"/>
          </p:cNvSpPr>
          <p:nvPr>
            <p:ph type="ftr" idx="2"/>
          </p:nvPr>
        </p:nvSpPr>
        <p:spPr/>
        <p:txBody>
          <a:bodyPr/>
          <a:lstStyle/>
          <a:p>
            <a:r>
              <a:rPr lang="en-US" dirty="0" smtClean="0"/>
              <a:t>Demo video will be played here</a:t>
            </a:r>
            <a:endParaRPr lang="en-US" dirty="0"/>
          </a:p>
        </p:txBody>
      </p:sp>
    </p:spTree>
    <p:extLst>
      <p:ext uri="{BB962C8B-B14F-4D97-AF65-F5344CB8AC3E}">
        <p14:creationId xmlns:p14="http://schemas.microsoft.com/office/powerpoint/2010/main" val="40084511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fullScrn="1">
              <p:cMediaNode vol="80000" mute="1">
                <p:cTn id="7" fill="hold" display="0">
                  <p:stCondLst>
                    <p:cond delay="indefinite"/>
                  </p:stCondLst>
                </p:cTn>
                <p:tgtEl>
                  <p:spTgt spid="3"/>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6883"/>
            <a:ext cx="7736400" cy="615553"/>
          </a:xfrm>
        </p:spPr>
        <p:txBody>
          <a:bodyPr/>
          <a:lstStyle/>
          <a:p>
            <a:r>
              <a:rPr lang="en-US" sz="4000" b="1" dirty="0" smtClean="0">
                <a:solidFill>
                  <a:srgbClr val="F5455C"/>
                </a:solidFill>
                <a:latin typeface="Source Sans Pro" panose="020B0503030403020204" pitchFamily="34" charset="0"/>
              </a:rPr>
              <a:t>Summary</a:t>
            </a:r>
            <a:endParaRPr lang="en-US" sz="4000" b="1" dirty="0">
              <a:solidFill>
                <a:srgbClr val="F5455C"/>
              </a:solidFill>
              <a:latin typeface="Source Sans Pro" panose="020B0503030403020204" pitchFamily="34" charset="0"/>
            </a:endParaRPr>
          </a:p>
        </p:txBody>
      </p:sp>
      <p:sp>
        <p:nvSpPr>
          <p:cNvPr id="4" name="Rounded Rectangle 3"/>
          <p:cNvSpPr/>
          <p:nvPr/>
        </p:nvSpPr>
        <p:spPr>
          <a:xfrm>
            <a:off x="700521" y="1775221"/>
            <a:ext cx="4114800" cy="457200"/>
          </a:xfrm>
          <a:prstGeom prst="roundRect">
            <a:avLst/>
          </a:prstGeom>
          <a:solidFill>
            <a:srgbClr val="F5455C">
              <a:alpha val="14902"/>
            </a:srgb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b="1" dirty="0">
                <a:solidFill>
                  <a:srgbClr val="F5455C"/>
                </a:solidFill>
                <a:latin typeface="Source Sans Pro"/>
              </a:rPr>
              <a:t>Migrated APIs </a:t>
            </a:r>
            <a:r>
              <a:rPr lang="en-US" sz="1400" dirty="0" smtClean="0">
                <a:solidFill>
                  <a:srgbClr val="333333"/>
                </a:solidFill>
                <a:latin typeface="Source Sans Pro"/>
              </a:rPr>
              <a:t>to </a:t>
            </a:r>
            <a:r>
              <a:rPr lang="en-US" sz="1400" dirty="0">
                <a:solidFill>
                  <a:srgbClr val="333333"/>
                </a:solidFill>
                <a:latin typeface="Source Sans Pro"/>
              </a:rPr>
              <a:t>OpenAPI + Ajv</a:t>
            </a:r>
            <a:endParaRPr lang="en-US" sz="1400" dirty="0"/>
          </a:p>
        </p:txBody>
      </p:sp>
      <p:sp>
        <p:nvSpPr>
          <p:cNvPr id="5" name="Rounded Rectangle 4"/>
          <p:cNvSpPr/>
          <p:nvPr/>
        </p:nvSpPr>
        <p:spPr>
          <a:xfrm>
            <a:off x="5114925" y="1775221"/>
            <a:ext cx="4114800" cy="457200"/>
          </a:xfrm>
          <a:prstGeom prst="roundRect">
            <a:avLst/>
          </a:prstGeom>
          <a:solidFill>
            <a:srgbClr val="F5455C">
              <a:alpha val="1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b="1" dirty="0">
                <a:solidFill>
                  <a:srgbClr val="F5455C"/>
                </a:solidFill>
                <a:latin typeface="Source Sans Pro"/>
              </a:rPr>
              <a:t>Stronger type </a:t>
            </a:r>
            <a:r>
              <a:rPr lang="en-US" sz="1400" dirty="0" smtClean="0">
                <a:solidFill>
                  <a:srgbClr val="333333"/>
                </a:solidFill>
                <a:latin typeface="Source Sans Pro"/>
              </a:rPr>
              <a:t>safety </a:t>
            </a:r>
            <a:r>
              <a:rPr lang="en-US" sz="1400" dirty="0">
                <a:solidFill>
                  <a:srgbClr val="333333"/>
                </a:solidFill>
                <a:latin typeface="Source Sans Pro"/>
              </a:rPr>
              <a:t>&amp; validation</a:t>
            </a:r>
          </a:p>
        </p:txBody>
      </p:sp>
      <p:sp>
        <p:nvSpPr>
          <p:cNvPr id="6" name="Rounded Rectangle 5"/>
          <p:cNvSpPr/>
          <p:nvPr/>
        </p:nvSpPr>
        <p:spPr>
          <a:xfrm>
            <a:off x="727364" y="2453481"/>
            <a:ext cx="4114800" cy="457200"/>
          </a:xfrm>
          <a:prstGeom prst="roundRect">
            <a:avLst/>
          </a:prstGeom>
          <a:solidFill>
            <a:srgbClr val="F5455C">
              <a:alpha val="1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b="1" dirty="0">
                <a:solidFill>
                  <a:srgbClr val="F5455C"/>
                </a:solidFill>
                <a:latin typeface="Source Sans Pro"/>
              </a:rPr>
              <a:t>Auto-generated </a:t>
            </a:r>
            <a:r>
              <a:rPr lang="en-US" sz="1400" dirty="0" smtClean="0">
                <a:solidFill>
                  <a:srgbClr val="333333"/>
                </a:solidFill>
                <a:latin typeface="Source Sans Pro"/>
              </a:rPr>
              <a:t>docs </a:t>
            </a:r>
            <a:r>
              <a:rPr lang="en-US" sz="1400" dirty="0">
                <a:solidFill>
                  <a:srgbClr val="333333"/>
                </a:solidFill>
                <a:latin typeface="Source Sans Pro"/>
              </a:rPr>
              <a:t>&amp; typings</a:t>
            </a:r>
          </a:p>
        </p:txBody>
      </p:sp>
      <p:sp>
        <p:nvSpPr>
          <p:cNvPr id="7" name="Rounded Rectangle 6"/>
          <p:cNvSpPr/>
          <p:nvPr/>
        </p:nvSpPr>
        <p:spPr>
          <a:xfrm>
            <a:off x="5141768" y="2453481"/>
            <a:ext cx="4114800" cy="457200"/>
          </a:xfrm>
          <a:prstGeom prst="roundRect">
            <a:avLst/>
          </a:prstGeom>
          <a:solidFill>
            <a:srgbClr val="F5455C">
              <a:alpha val="14902"/>
            </a:srgb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b="1" dirty="0">
                <a:solidFill>
                  <a:srgbClr val="F5455C"/>
                </a:solidFill>
                <a:latin typeface="Source Sans Pro"/>
              </a:rPr>
              <a:t>Faster </a:t>
            </a:r>
            <a:r>
              <a:rPr lang="en-US" sz="1400" b="1" dirty="0" smtClean="0">
                <a:solidFill>
                  <a:srgbClr val="F5455C"/>
                </a:solidFill>
                <a:latin typeface="Source Sans Pro"/>
              </a:rPr>
              <a:t>onboarding</a:t>
            </a:r>
            <a:r>
              <a:rPr lang="en-US" sz="1400" dirty="0" smtClean="0">
                <a:solidFill>
                  <a:srgbClr val="333333"/>
                </a:solidFill>
                <a:latin typeface="Source Sans Pro"/>
              </a:rPr>
              <a:t>, </a:t>
            </a:r>
            <a:r>
              <a:rPr lang="en-US" sz="1400" dirty="0">
                <a:solidFill>
                  <a:srgbClr val="333333"/>
                </a:solidFill>
                <a:latin typeface="Source Sans Pro"/>
              </a:rPr>
              <a:t>fewer bugs</a:t>
            </a:r>
          </a:p>
        </p:txBody>
      </p:sp>
      <p:sp>
        <p:nvSpPr>
          <p:cNvPr id="8" name="Rounded Rectangle 7"/>
          <p:cNvSpPr/>
          <p:nvPr/>
        </p:nvSpPr>
        <p:spPr>
          <a:xfrm>
            <a:off x="700520" y="3215481"/>
            <a:ext cx="8556047" cy="457200"/>
          </a:xfrm>
          <a:prstGeom prst="roundRect">
            <a:avLst/>
          </a:prstGeom>
          <a:solidFill>
            <a:srgbClr val="F5455C">
              <a:alpha val="14902"/>
            </a:srgb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r>
              <a:rPr lang="en-US" sz="1400" b="1" dirty="0">
                <a:solidFill>
                  <a:srgbClr val="F5455C"/>
                </a:solidFill>
                <a:latin typeface="Source Sans Pro"/>
              </a:rPr>
              <a:t>Future-ready: </a:t>
            </a:r>
            <a:r>
              <a:rPr lang="en-US" sz="1400" dirty="0" smtClean="0">
                <a:solidFill>
                  <a:srgbClr val="333333"/>
                </a:solidFill>
                <a:latin typeface="Source Sans Pro"/>
              </a:rPr>
              <a:t>SDKs </a:t>
            </a:r>
            <a:r>
              <a:rPr lang="en-US" sz="1400" dirty="0">
                <a:solidFill>
                  <a:srgbClr val="333333"/>
                </a:solidFill>
                <a:latin typeface="Source Sans Pro"/>
              </a:rPr>
              <a:t>&amp; AI integration</a:t>
            </a:r>
          </a:p>
        </p:txBody>
      </p:sp>
    </p:spTree>
    <p:extLst>
      <p:ext uri="{BB962C8B-B14F-4D97-AF65-F5344CB8AC3E}">
        <p14:creationId xmlns:p14="http://schemas.microsoft.com/office/powerpoint/2010/main" val="10757283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PlaceHolder 1"/>
          <p:cNvSpPr>
            <a:spLocks noGrp="1"/>
          </p:cNvSpPr>
          <p:nvPr>
            <p:ph type="title"/>
          </p:nvPr>
        </p:nvSpPr>
        <p:spPr>
          <a:xfrm>
            <a:off x="457200" y="91440"/>
            <a:ext cx="7736400" cy="946440"/>
          </a:xfrm>
          <a:prstGeom prst="rect">
            <a:avLst/>
          </a:prstGeom>
          <a:noFill/>
          <a:ln w="0">
            <a:noFill/>
          </a:ln>
        </p:spPr>
        <p:txBody>
          <a:bodyPr lIns="0" tIns="0" rIns="0" bIns="0" anchor="ctr">
            <a:spAutoFit/>
          </a:bodyPr>
          <a:lstStyle/>
          <a:p>
            <a:pPr indent="0">
              <a:buNone/>
            </a:pPr>
            <a:r>
              <a:rPr lang="en-US" sz="4000" b="1" u="none" strike="noStrike" dirty="0">
                <a:solidFill>
                  <a:srgbClr val="EE575B"/>
                </a:solidFill>
                <a:effectLst/>
                <a:uFillTx/>
                <a:latin typeface="Source Sans Pro"/>
              </a:rPr>
              <a:t>Project Overview</a:t>
            </a:r>
          </a:p>
        </p:txBody>
      </p:sp>
      <p:sp>
        <p:nvSpPr>
          <p:cNvPr id="30" name="PlaceHolder 2"/>
          <p:cNvSpPr>
            <a:spLocks noGrp="1"/>
          </p:cNvSpPr>
          <p:nvPr>
            <p:ph/>
          </p:nvPr>
        </p:nvSpPr>
        <p:spPr>
          <a:xfrm>
            <a:off x="465339" y="1664869"/>
            <a:ext cx="9068760" cy="3227439"/>
          </a:xfrm>
          <a:prstGeom prst="rect">
            <a:avLst/>
          </a:prstGeom>
          <a:noFill/>
          <a:ln w="0">
            <a:noFill/>
          </a:ln>
        </p:spPr>
        <p:txBody>
          <a:bodyPr lIns="0" tIns="0" rIns="0" bIns="0" anchor="t">
            <a:normAutofit/>
          </a:bodyPr>
          <a:lstStyle/>
          <a:p>
            <a:pPr marL="432000" indent="0">
              <a:lnSpc>
                <a:spcPct val="120000"/>
              </a:lnSpc>
              <a:spcBef>
                <a:spcPts val="3118"/>
              </a:spcBef>
              <a:spcAft>
                <a:spcPts val="3118"/>
              </a:spcAft>
            </a:pPr>
            <a:r>
              <a:rPr lang="en-US" sz="1600" b="1" u="none" strike="noStrike" dirty="0">
                <a:solidFill>
                  <a:srgbClr val="EE575B"/>
                </a:solidFill>
                <a:effectLst/>
                <a:uFillTx/>
                <a:latin typeface="Source Sans Pro" pitchFamily="34" charset="0"/>
                <a:ea typeface="Noto Sans CJK SC"/>
              </a:rPr>
              <a:t>Goal:</a:t>
            </a:r>
            <a:r>
              <a:rPr lang="en-US" sz="1600" b="0" u="none" strike="noStrike" dirty="0">
                <a:solidFill>
                  <a:srgbClr val="EE575B"/>
                </a:solidFill>
                <a:effectLst/>
                <a:uFillTx/>
                <a:latin typeface="Source Sans Pro" pitchFamily="34" charset="0"/>
                <a:ea typeface="Noto Sans CJK SC"/>
              </a:rPr>
              <a:t> </a:t>
            </a:r>
            <a:r>
              <a:rPr lang="en-US" sz="1600" b="0" u="none" strike="noStrike" dirty="0">
                <a:solidFill>
                  <a:srgbClr val="000000"/>
                </a:solidFill>
                <a:effectLst/>
                <a:uFillTx/>
                <a:latin typeface="Source Sans Pro" pitchFamily="34" charset="0"/>
                <a:ea typeface="Noto Sans CJK SC"/>
              </a:rPr>
              <a:t>Migrate Rocket.Chat API endpoints to a new OpenAPI + </a:t>
            </a:r>
            <a:r>
              <a:rPr lang="en-US" sz="1600" b="0" u="none" strike="noStrike" dirty="0" smtClean="0">
                <a:solidFill>
                  <a:srgbClr val="000000"/>
                </a:solidFill>
                <a:effectLst/>
                <a:uFillTx/>
                <a:latin typeface="Source Sans Pro" pitchFamily="34" charset="0"/>
                <a:ea typeface="Noto Sans CJK SC"/>
              </a:rPr>
              <a:t>Ajv JSON schema validator</a:t>
            </a:r>
            <a:endParaRPr lang="en-US" sz="1600" dirty="0">
              <a:solidFill>
                <a:srgbClr val="EE575B"/>
              </a:solidFill>
              <a:latin typeface="Source Sans Pro" pitchFamily="34" charset="0"/>
              <a:ea typeface="Noto Sans CJK SC"/>
            </a:endParaRPr>
          </a:p>
          <a:p>
            <a:pPr marL="432000" indent="0">
              <a:lnSpc>
                <a:spcPct val="120000"/>
              </a:lnSpc>
              <a:spcBef>
                <a:spcPts val="3118"/>
              </a:spcBef>
              <a:spcAft>
                <a:spcPts val="3118"/>
              </a:spcAft>
            </a:pPr>
            <a:r>
              <a:rPr lang="en-US" sz="1600" b="1" u="none" strike="noStrike" dirty="0" smtClean="0">
                <a:solidFill>
                  <a:srgbClr val="EE575B"/>
                </a:solidFill>
                <a:effectLst/>
                <a:uFillTx/>
                <a:latin typeface="Source Sans Pro" pitchFamily="34" charset="0"/>
                <a:ea typeface="Noto Sans CJK SC"/>
              </a:rPr>
              <a:t>Focus</a:t>
            </a:r>
            <a:r>
              <a:rPr lang="en-US" sz="1600" b="1" u="none" strike="noStrike" dirty="0">
                <a:solidFill>
                  <a:srgbClr val="EE575B"/>
                </a:solidFill>
                <a:effectLst/>
                <a:uFillTx/>
                <a:latin typeface="Source Sans Pro" pitchFamily="34" charset="0"/>
                <a:ea typeface="Noto Sans CJK SC"/>
              </a:rPr>
              <a:t>:</a:t>
            </a:r>
            <a:r>
              <a:rPr lang="en-US" sz="1600" b="1" u="none" strike="noStrike" dirty="0">
                <a:solidFill>
                  <a:srgbClr val="000000"/>
                </a:solidFill>
                <a:effectLst/>
                <a:uFillTx/>
                <a:latin typeface="Source Sans Pro" pitchFamily="34" charset="0"/>
                <a:ea typeface="Noto Sans CJK SC"/>
              </a:rPr>
              <a:t> </a:t>
            </a:r>
            <a:r>
              <a:rPr lang="en-US" sz="1600" b="0" u="none" strike="noStrike" dirty="0">
                <a:solidFill>
                  <a:srgbClr val="000000"/>
                </a:solidFill>
                <a:effectLst/>
                <a:uFillTx/>
                <a:latin typeface="Source Sans Pro" pitchFamily="34" charset="0"/>
                <a:ea typeface="Noto Sans CJK SC"/>
              </a:rPr>
              <a:t>OpenAPI specs, </a:t>
            </a:r>
            <a:r>
              <a:rPr lang="en-US" sz="1600" b="0" u="none" strike="noStrike" dirty="0" smtClean="0">
                <a:solidFill>
                  <a:srgbClr val="000000"/>
                </a:solidFill>
                <a:effectLst/>
                <a:uFillTx/>
                <a:latin typeface="Source Sans Pro" pitchFamily="34" charset="0"/>
                <a:ea typeface="Noto Sans CJK SC"/>
              </a:rPr>
              <a:t>Ajv validation</a:t>
            </a:r>
            <a:r>
              <a:rPr lang="en-US" sz="1600" b="0" u="none" strike="noStrike" dirty="0">
                <a:solidFill>
                  <a:srgbClr val="000000"/>
                </a:solidFill>
                <a:effectLst/>
                <a:uFillTx/>
                <a:latin typeface="Source Sans Pro" pitchFamily="34" charset="0"/>
                <a:ea typeface="Noto Sans CJK SC"/>
              </a:rPr>
              <a:t>, Typia-generated schemas</a:t>
            </a:r>
            <a:endParaRPr lang="en-US" sz="1600" b="0" u="none" strike="noStrike" dirty="0">
              <a:solidFill>
                <a:srgbClr val="EE575B"/>
              </a:solidFill>
              <a:effectLst/>
              <a:uFillTx/>
              <a:latin typeface="Source Sans Pro" pitchFamily="34" charset="0"/>
            </a:endParaRPr>
          </a:p>
          <a:p>
            <a:pPr marL="432000" indent="0">
              <a:lnSpc>
                <a:spcPct val="120000"/>
              </a:lnSpc>
              <a:spcBef>
                <a:spcPts val="3118"/>
              </a:spcBef>
              <a:spcAft>
                <a:spcPts val="3118"/>
              </a:spcAft>
            </a:pPr>
            <a:r>
              <a:rPr lang="en-US" sz="1600" b="1" u="none" strike="noStrike" dirty="0">
                <a:solidFill>
                  <a:srgbClr val="EE575B"/>
                </a:solidFill>
                <a:effectLst/>
                <a:uFillTx/>
                <a:latin typeface="Source Sans Pro" pitchFamily="34" charset="0"/>
                <a:ea typeface="Noto Sans CJK SC"/>
              </a:rPr>
              <a:t>Impact:</a:t>
            </a:r>
            <a:r>
              <a:rPr lang="en-US" sz="1600" b="1" u="none" strike="noStrike" dirty="0">
                <a:solidFill>
                  <a:srgbClr val="000000"/>
                </a:solidFill>
                <a:effectLst/>
                <a:uFillTx/>
                <a:latin typeface="Source Sans Pro" pitchFamily="34" charset="0"/>
                <a:ea typeface="Noto Sans CJK SC"/>
              </a:rPr>
              <a:t> </a:t>
            </a:r>
            <a:r>
              <a:rPr lang="en-US" sz="1600" b="0" u="none" strike="noStrike" dirty="0" smtClean="0">
                <a:solidFill>
                  <a:srgbClr val="000000"/>
                </a:solidFill>
                <a:effectLst/>
                <a:uFillTx/>
                <a:latin typeface="Source Sans Pro" pitchFamily="34" charset="0"/>
                <a:ea typeface="Noto Sans CJK SC"/>
              </a:rPr>
              <a:t>Easier to maintain, more trusted by developers, always updated documentation</a:t>
            </a:r>
            <a:endParaRPr lang="en-US" sz="1600" b="0" u="none" strike="noStrike" dirty="0">
              <a:solidFill>
                <a:srgbClr val="EE575B"/>
              </a:solidFill>
              <a:effectLst/>
              <a:uFillTx/>
              <a:latin typeface="Source Sans Pro" pitchFamily="34" charset="0"/>
            </a:endParaRPr>
          </a:p>
        </p:txBody>
      </p:sp>
      <p:pic>
        <p:nvPicPr>
          <p:cNvPr id="31" name="Picture 30"/>
          <p:cNvPicPr/>
          <p:nvPr/>
        </p:nvPicPr>
        <p:blipFill>
          <a:blip r:embed="rId3"/>
          <a:stretch/>
        </p:blipFill>
        <p:spPr>
          <a:xfrm>
            <a:off x="490451" y="1664869"/>
            <a:ext cx="274320" cy="274320"/>
          </a:xfrm>
          <a:prstGeom prst="rect">
            <a:avLst/>
          </a:prstGeom>
          <a:noFill/>
          <a:ln w="0">
            <a:noFill/>
          </a:ln>
        </p:spPr>
      </p:pic>
      <p:pic>
        <p:nvPicPr>
          <p:cNvPr id="32" name="Picture 31"/>
          <p:cNvPicPr/>
          <p:nvPr/>
        </p:nvPicPr>
        <p:blipFill>
          <a:blip r:embed="rId4"/>
          <a:stretch/>
        </p:blipFill>
        <p:spPr>
          <a:xfrm>
            <a:off x="486295" y="2727801"/>
            <a:ext cx="274320" cy="274320"/>
          </a:xfrm>
          <a:prstGeom prst="rect">
            <a:avLst/>
          </a:prstGeom>
          <a:noFill/>
          <a:ln w="0">
            <a:noFill/>
          </a:ln>
        </p:spPr>
      </p:pic>
      <p:pic>
        <p:nvPicPr>
          <p:cNvPr id="33" name="Picture 32"/>
          <p:cNvPicPr/>
          <p:nvPr/>
        </p:nvPicPr>
        <p:blipFill>
          <a:blip r:embed="rId5"/>
          <a:stretch/>
        </p:blipFill>
        <p:spPr>
          <a:xfrm>
            <a:off x="490451" y="3870801"/>
            <a:ext cx="274320" cy="274320"/>
          </a:xfrm>
          <a:prstGeom prst="rect">
            <a:avLst/>
          </a:prstGeom>
          <a:noFill/>
          <a:ln w="0">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PlaceHolder 1"/>
          <p:cNvSpPr>
            <a:spLocks noGrp="1"/>
          </p:cNvSpPr>
          <p:nvPr>
            <p:ph type="title"/>
          </p:nvPr>
        </p:nvSpPr>
        <p:spPr>
          <a:xfrm>
            <a:off x="457200" y="91440"/>
            <a:ext cx="7736400" cy="946440"/>
          </a:xfrm>
          <a:prstGeom prst="rect">
            <a:avLst/>
          </a:prstGeom>
          <a:noFill/>
          <a:ln w="0">
            <a:noFill/>
          </a:ln>
        </p:spPr>
        <p:txBody>
          <a:bodyPr lIns="0" tIns="0" rIns="0" bIns="0" anchor="ctr">
            <a:spAutoFit/>
          </a:bodyPr>
          <a:lstStyle/>
          <a:p>
            <a:pPr indent="0">
              <a:buNone/>
            </a:pPr>
            <a:r>
              <a:rPr lang="en-US" sz="4000" b="1" u="none" strike="noStrike" dirty="0">
                <a:solidFill>
                  <a:srgbClr val="EE575B"/>
                </a:solidFill>
                <a:effectLst/>
                <a:uFillTx/>
                <a:latin typeface="Source Sans Pro"/>
              </a:rPr>
              <a:t>Team</a:t>
            </a:r>
          </a:p>
        </p:txBody>
      </p:sp>
      <p:sp>
        <p:nvSpPr>
          <p:cNvPr id="35" name="Flowchart: Alternate Process 34"/>
          <p:cNvSpPr/>
          <p:nvPr/>
        </p:nvSpPr>
        <p:spPr>
          <a:xfrm rot="7200">
            <a:off x="920520" y="2333880"/>
            <a:ext cx="2286000" cy="1371600"/>
          </a:xfrm>
          <a:prstGeom prst="flowChartAlternateProcess">
            <a:avLst/>
          </a:prstGeom>
          <a:solidFill>
            <a:srgbClr val="FBE9EE"/>
          </a:soli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endParaRPr lang="en-US" sz="1800" b="0" u="none" strike="noStrike" dirty="0">
              <a:solidFill>
                <a:srgbClr val="000000"/>
              </a:solidFill>
              <a:effectLst/>
              <a:uFillTx/>
              <a:latin typeface="Arial"/>
            </a:endParaRPr>
          </a:p>
        </p:txBody>
      </p:sp>
      <p:pic>
        <p:nvPicPr>
          <p:cNvPr id="36" name="Picture 35"/>
          <p:cNvPicPr/>
          <p:nvPr/>
        </p:nvPicPr>
        <p:blipFill>
          <a:blip r:embed="rId3"/>
          <a:stretch/>
        </p:blipFill>
        <p:spPr>
          <a:xfrm rot="6600">
            <a:off x="1973160" y="2651760"/>
            <a:ext cx="182880" cy="182880"/>
          </a:xfrm>
          <a:prstGeom prst="rect">
            <a:avLst/>
          </a:prstGeom>
          <a:noFill/>
          <a:ln w="0">
            <a:noFill/>
          </a:ln>
        </p:spPr>
      </p:pic>
      <p:sp>
        <p:nvSpPr>
          <p:cNvPr id="37" name="TextBox 36"/>
          <p:cNvSpPr txBox="1"/>
          <p:nvPr/>
        </p:nvSpPr>
        <p:spPr>
          <a:xfrm>
            <a:off x="1288800" y="2853000"/>
            <a:ext cx="1552320" cy="378720"/>
          </a:xfrm>
          <a:prstGeom prst="rect">
            <a:avLst/>
          </a:prstGeom>
          <a:noFill/>
          <a:ln w="0">
            <a:noFill/>
          </a:ln>
        </p:spPr>
        <p:txBody>
          <a:bodyPr wrap="none" lIns="90000" tIns="45000" rIns="90000" bIns="45000" anchor="t">
            <a:spAutoFit/>
          </a:bodyPr>
          <a:lstStyle/>
          <a:p>
            <a:r>
              <a:rPr lang="en-US" sz="1800" b="0" u="none" strike="noStrike" dirty="0">
                <a:solidFill>
                  <a:srgbClr val="000000"/>
                </a:solidFill>
                <a:effectLst/>
                <a:uFillTx/>
                <a:latin typeface="Source Sans Pro"/>
              </a:rPr>
              <a:t>Ahmed Nasser</a:t>
            </a:r>
            <a:endParaRPr lang="en-US" sz="1800" b="0" u="none" strike="noStrike" dirty="0">
              <a:solidFill>
                <a:srgbClr val="000000"/>
              </a:solidFill>
              <a:effectLst/>
              <a:uFillTx/>
              <a:latin typeface="Arial"/>
            </a:endParaRPr>
          </a:p>
        </p:txBody>
      </p:sp>
      <p:sp>
        <p:nvSpPr>
          <p:cNvPr id="38" name="TextBox 37"/>
          <p:cNvSpPr txBox="1"/>
          <p:nvPr/>
        </p:nvSpPr>
        <p:spPr>
          <a:xfrm>
            <a:off x="1532520" y="4041000"/>
            <a:ext cx="180720" cy="427320"/>
          </a:xfrm>
          <a:prstGeom prst="rect">
            <a:avLst/>
          </a:prstGeom>
          <a:noFill/>
          <a:ln w="0">
            <a:noFill/>
          </a:ln>
        </p:spPr>
        <p:txBody>
          <a:bodyPr wrap="none" lIns="90000" tIns="45000" rIns="90000" bIns="45000" anchor="t">
            <a:spAutoFit/>
          </a:bodyPr>
          <a:lstStyle/>
          <a:p>
            <a:endParaRPr lang="en-US" sz="1800" b="0" u="none" strike="noStrike" dirty="0">
              <a:solidFill>
                <a:srgbClr val="000000"/>
              </a:solidFill>
              <a:effectLst/>
              <a:uFillTx/>
              <a:latin typeface="Arial"/>
            </a:endParaRPr>
          </a:p>
        </p:txBody>
      </p:sp>
      <p:sp>
        <p:nvSpPr>
          <p:cNvPr id="39" name="TextBox 38"/>
          <p:cNvSpPr txBox="1"/>
          <p:nvPr/>
        </p:nvSpPr>
        <p:spPr>
          <a:xfrm>
            <a:off x="1601280" y="3218760"/>
            <a:ext cx="927720" cy="280800"/>
          </a:xfrm>
          <a:prstGeom prst="rect">
            <a:avLst/>
          </a:prstGeom>
          <a:noFill/>
          <a:ln w="0">
            <a:noFill/>
          </a:ln>
        </p:spPr>
        <p:txBody>
          <a:bodyPr lIns="90000" tIns="45000" rIns="90000" bIns="45000" anchor="t">
            <a:spAutoFit/>
          </a:bodyPr>
          <a:lstStyle/>
          <a:p>
            <a:r>
              <a:rPr lang="en-US" sz="1200" b="0" u="none" strike="noStrike" dirty="0">
                <a:solidFill>
                  <a:srgbClr val="000000"/>
                </a:solidFill>
                <a:effectLst/>
                <a:uFillTx/>
                <a:latin typeface="Source Sans Pro"/>
              </a:rPr>
              <a:t>Contributor</a:t>
            </a:r>
            <a:endParaRPr lang="en-US" sz="1200" b="0" u="none" strike="noStrike" dirty="0">
              <a:solidFill>
                <a:srgbClr val="000000"/>
              </a:solidFill>
              <a:effectLst/>
              <a:uFillTx/>
              <a:latin typeface="Arial"/>
            </a:endParaRPr>
          </a:p>
        </p:txBody>
      </p:sp>
      <p:pic>
        <p:nvPicPr>
          <p:cNvPr id="40" name="Picture 39"/>
          <p:cNvPicPr/>
          <p:nvPr/>
        </p:nvPicPr>
        <p:blipFill>
          <a:blip r:embed="rId4"/>
          <a:stretch/>
        </p:blipFill>
        <p:spPr>
          <a:xfrm>
            <a:off x="4352926" y="2047131"/>
            <a:ext cx="1371600" cy="1392138"/>
          </a:xfrm>
          <a:prstGeom prst="ellipse">
            <a:avLst/>
          </a:prstGeom>
          <a:noFill/>
          <a:ln w="19050">
            <a:solidFill>
              <a:srgbClr val="FF0000"/>
            </a:solidFill>
          </a:ln>
        </p:spPr>
      </p:pic>
      <p:sp>
        <p:nvSpPr>
          <p:cNvPr id="2" name="TextBox 1"/>
          <p:cNvSpPr txBox="1"/>
          <p:nvPr/>
        </p:nvSpPr>
        <p:spPr>
          <a:xfrm>
            <a:off x="4184165" y="3464604"/>
            <a:ext cx="1709122" cy="338554"/>
          </a:xfrm>
          <a:prstGeom prst="rect">
            <a:avLst/>
          </a:prstGeom>
          <a:noFill/>
        </p:spPr>
        <p:txBody>
          <a:bodyPr wrap="none" rtlCol="0">
            <a:spAutoFit/>
          </a:bodyPr>
          <a:lstStyle/>
          <a:p>
            <a:r>
              <a:rPr lang="en-US" sz="1600" dirty="0" smtClean="0">
                <a:latin typeface="Source Sans Pro Semibold" pitchFamily="34" charset="0"/>
              </a:rPr>
              <a:t>Matheus Cardoso</a:t>
            </a:r>
            <a:endParaRPr lang="en-US" sz="1600" dirty="0">
              <a:latin typeface="Source Sans Pro Semibold" pitchFamily="34" charset="0"/>
            </a:endParaRPr>
          </a:p>
        </p:txBody>
      </p:sp>
      <p:sp>
        <p:nvSpPr>
          <p:cNvPr id="3" name="TextBox 2"/>
          <p:cNvSpPr txBox="1"/>
          <p:nvPr/>
        </p:nvSpPr>
        <p:spPr>
          <a:xfrm>
            <a:off x="4728384" y="3800257"/>
            <a:ext cx="620683" cy="261610"/>
          </a:xfrm>
          <a:prstGeom prst="rect">
            <a:avLst/>
          </a:prstGeom>
          <a:noFill/>
        </p:spPr>
        <p:txBody>
          <a:bodyPr wrap="none" rtlCol="0">
            <a:spAutoFit/>
          </a:bodyPr>
          <a:lstStyle/>
          <a:p>
            <a:r>
              <a:rPr lang="en-US" sz="1100" dirty="0" smtClean="0">
                <a:latin typeface="Source Sans Pro Semibold" pitchFamily="34" charset="0"/>
              </a:rPr>
              <a:t>Mentor</a:t>
            </a:r>
            <a:endParaRPr lang="en-US" sz="1100" dirty="0">
              <a:latin typeface="Source Sans Pro Semibold" pitchFamily="34" charset="0"/>
            </a:endParaRPr>
          </a:p>
        </p:txBody>
      </p:sp>
      <p:sp>
        <p:nvSpPr>
          <p:cNvPr id="13" name="TextBox 12"/>
          <p:cNvSpPr txBox="1"/>
          <p:nvPr/>
        </p:nvSpPr>
        <p:spPr>
          <a:xfrm>
            <a:off x="6774964" y="3464604"/>
            <a:ext cx="1709122" cy="338554"/>
          </a:xfrm>
          <a:prstGeom prst="rect">
            <a:avLst/>
          </a:prstGeom>
          <a:noFill/>
        </p:spPr>
        <p:txBody>
          <a:bodyPr wrap="none" rtlCol="0">
            <a:spAutoFit/>
          </a:bodyPr>
          <a:lstStyle/>
          <a:p>
            <a:r>
              <a:rPr lang="en-US" sz="1600" dirty="0" smtClean="0">
                <a:latin typeface="Source Sans Pro Semibold" pitchFamily="34" charset="0"/>
              </a:rPr>
              <a:t>Guilherme Gazzo</a:t>
            </a:r>
          </a:p>
        </p:txBody>
      </p:sp>
      <p:sp>
        <p:nvSpPr>
          <p:cNvPr id="14" name="TextBox 13"/>
          <p:cNvSpPr txBox="1"/>
          <p:nvPr/>
        </p:nvSpPr>
        <p:spPr>
          <a:xfrm>
            <a:off x="7319183" y="3800257"/>
            <a:ext cx="837089" cy="261610"/>
          </a:xfrm>
          <a:prstGeom prst="rect">
            <a:avLst/>
          </a:prstGeom>
          <a:noFill/>
        </p:spPr>
        <p:txBody>
          <a:bodyPr wrap="none" rtlCol="0">
            <a:spAutoFit/>
          </a:bodyPr>
          <a:lstStyle/>
          <a:p>
            <a:r>
              <a:rPr lang="en-US" sz="1100" dirty="0" smtClean="0">
                <a:latin typeface="Source Sans Pro Semibold" pitchFamily="34" charset="0"/>
              </a:rPr>
              <a:t>Co-mentor</a:t>
            </a:r>
          </a:p>
        </p:txBody>
      </p:sp>
      <p:grpSp>
        <p:nvGrpSpPr>
          <p:cNvPr id="4" name="Group 4"/>
          <p:cNvGrpSpPr>
            <a:grpSpLocks noChangeAspect="1"/>
          </p:cNvGrpSpPr>
          <p:nvPr/>
        </p:nvGrpSpPr>
        <p:grpSpPr bwMode="auto">
          <a:xfrm>
            <a:off x="6943725" y="2047875"/>
            <a:ext cx="1371600" cy="1390650"/>
            <a:chOff x="4374" y="1290"/>
            <a:chExt cx="864" cy="876"/>
          </a:xfrm>
        </p:grpSpPr>
        <p:sp>
          <p:nvSpPr>
            <p:cNvPr id="5" name="AutoShape 3"/>
            <p:cNvSpPr>
              <a:spLocks noChangeAspect="1" noChangeArrowheads="1" noTextEdit="1"/>
            </p:cNvSpPr>
            <p:nvPr/>
          </p:nvSpPr>
          <p:spPr bwMode="auto">
            <a:xfrm>
              <a:off x="4374" y="1290"/>
              <a:ext cx="864" cy="876"/>
            </a:xfrm>
            <a:prstGeom prst="ellipse">
              <a:avLst/>
            </a:prstGeom>
            <a:noFill/>
            <a:ln w="19050" cap="flat" cmpd="sng" algn="ctr">
              <a:solidFill>
                <a:srgbClr val="FF0000"/>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9" name="Picture 5"/>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4374" y="1296"/>
              <a:ext cx="862" cy="862"/>
            </a:xfrm>
            <a:prstGeom prst="ellipse">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gr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6882"/>
            <a:ext cx="7736400" cy="615553"/>
          </a:xfrm>
        </p:spPr>
        <p:txBody>
          <a:bodyPr/>
          <a:lstStyle/>
          <a:p>
            <a:pPr algn="l"/>
            <a:r>
              <a:rPr lang="en-US" sz="4000" b="1" i="0" dirty="0" smtClean="0">
                <a:solidFill>
                  <a:srgbClr val="F5455C"/>
                </a:solidFill>
                <a:effectLst/>
                <a:latin typeface="Source Sans Pro"/>
              </a:rPr>
              <a:t>What is OpenAPI and Why Use It?</a:t>
            </a:r>
            <a:endParaRPr lang="en-US" sz="4000" dirty="0"/>
          </a:p>
        </p:txBody>
      </p:sp>
      <p:sp>
        <p:nvSpPr>
          <p:cNvPr id="3" name="Content Placeholder 2"/>
          <p:cNvSpPr>
            <a:spLocks noGrp="1"/>
          </p:cNvSpPr>
          <p:nvPr>
            <p:ph/>
          </p:nvPr>
        </p:nvSpPr>
        <p:spPr>
          <a:xfrm>
            <a:off x="466725" y="1158081"/>
            <a:ext cx="7736400" cy="3581400"/>
          </a:xfrm>
        </p:spPr>
        <p:txBody>
          <a:bodyPr anchor="ctr">
            <a:normAutofit fontScale="70000" lnSpcReduction="20000"/>
          </a:bodyPr>
          <a:lstStyle/>
          <a:p>
            <a:pPr marL="285750" lvl="1" indent="-285750" algn="l" rtl="0">
              <a:lnSpc>
                <a:spcPct val="300000"/>
              </a:lnSpc>
              <a:buFont typeface="Arial" pitchFamily="34" charset="0"/>
              <a:buChar char="•"/>
            </a:pPr>
            <a:r>
              <a:rPr lang="en-US" b="1" dirty="0" smtClean="0">
                <a:solidFill>
                  <a:srgbClr val="F5455C"/>
                </a:solidFill>
                <a:latin typeface="Source Sans Pro" pitchFamily="34" charset="0"/>
              </a:rPr>
              <a:t>standard way </a:t>
            </a:r>
            <a:r>
              <a:rPr lang="en-US" dirty="0" smtClean="0">
                <a:solidFill>
                  <a:schemeClr val="tx1"/>
                </a:solidFill>
                <a:latin typeface="Source Sans Pro" pitchFamily="34" charset="0"/>
              </a:rPr>
              <a:t>to describe REST APIs.</a:t>
            </a:r>
          </a:p>
          <a:p>
            <a:pPr marL="285750" lvl="1" indent="-285750" algn="l" rtl="0">
              <a:lnSpc>
                <a:spcPct val="300000"/>
              </a:lnSpc>
              <a:buFont typeface="Arial" pitchFamily="34" charset="0"/>
              <a:buChar char="•"/>
            </a:pPr>
            <a:r>
              <a:rPr lang="en-US" b="1" i="0" dirty="0" smtClean="0">
                <a:solidFill>
                  <a:srgbClr val="F5455C"/>
                </a:solidFill>
                <a:effectLst/>
                <a:latin typeface="Source Sans Pro" pitchFamily="34" charset="0"/>
              </a:rPr>
              <a:t>Single </a:t>
            </a:r>
            <a:r>
              <a:rPr lang="en-US" i="0" dirty="0" smtClean="0">
                <a:solidFill>
                  <a:schemeClr val="tx1"/>
                </a:solidFill>
                <a:effectLst/>
                <a:latin typeface="Source Sans Pro" pitchFamily="34" charset="0"/>
              </a:rPr>
              <a:t>source of truth for endpoints.</a:t>
            </a:r>
          </a:p>
          <a:p>
            <a:pPr marL="285750" lvl="1" indent="-285750" algn="l" rtl="0">
              <a:lnSpc>
                <a:spcPct val="300000"/>
              </a:lnSpc>
              <a:buFont typeface="Arial" pitchFamily="34" charset="0"/>
              <a:buChar char="•"/>
            </a:pPr>
            <a:r>
              <a:rPr lang="en-US" b="1" i="0" dirty="0" smtClean="0">
                <a:solidFill>
                  <a:srgbClr val="F5455C"/>
                </a:solidFill>
                <a:effectLst/>
                <a:latin typeface="Source Sans Pro" panose="020B0503030403020204" pitchFamily="34" charset="0"/>
              </a:rPr>
              <a:t>Auto-generated</a:t>
            </a:r>
            <a:r>
              <a:rPr lang="en-US" b="0" i="0" dirty="0" smtClean="0">
                <a:solidFill>
                  <a:srgbClr val="333333"/>
                </a:solidFill>
                <a:effectLst/>
                <a:latin typeface="Source Sans Pro" pitchFamily="34" charset="0"/>
              </a:rPr>
              <a:t> </a:t>
            </a:r>
            <a:r>
              <a:rPr lang="en-US" dirty="0">
                <a:latin typeface="Source Sans Pro" panose="020B0503030403020204" pitchFamily="34" charset="0"/>
              </a:rPr>
              <a:t> docs &amp; SDKs.</a:t>
            </a:r>
          </a:p>
          <a:p>
            <a:pPr marL="285750" lvl="1" indent="-285750" algn="l" rtl="0">
              <a:lnSpc>
                <a:spcPct val="300000"/>
              </a:lnSpc>
              <a:buFont typeface="Arial" pitchFamily="34" charset="0"/>
              <a:buChar char="•"/>
            </a:pPr>
            <a:r>
              <a:rPr lang="en-US" b="1" dirty="0" smtClean="0">
                <a:solidFill>
                  <a:srgbClr val="F5455C"/>
                </a:solidFill>
                <a:latin typeface="Source Sans Pro" panose="020B0503030403020204" pitchFamily="34" charset="0"/>
              </a:rPr>
              <a:t>Type safety</a:t>
            </a:r>
            <a:r>
              <a:rPr lang="en-US" dirty="0" smtClean="0">
                <a:solidFill>
                  <a:srgbClr val="F5455C"/>
                </a:solidFill>
                <a:latin typeface="Source Sans Pro" panose="020B0503030403020204" pitchFamily="34" charset="0"/>
              </a:rPr>
              <a:t> </a:t>
            </a:r>
            <a:r>
              <a:rPr lang="en-US" dirty="0" smtClean="0">
                <a:latin typeface="Source Sans Pro" panose="020B0503030403020204" pitchFamily="34" charset="0"/>
              </a:rPr>
              <a:t>for requests &amp; responses.</a:t>
            </a:r>
          </a:p>
          <a:p>
            <a:pPr marL="285750" lvl="1" indent="-285750" algn="l" rtl="0">
              <a:lnSpc>
                <a:spcPct val="300000"/>
              </a:lnSpc>
              <a:buFont typeface="Arial" pitchFamily="34" charset="0"/>
              <a:buChar char="•"/>
            </a:pPr>
            <a:r>
              <a:rPr lang="en-US" b="1" dirty="0" smtClean="0">
                <a:solidFill>
                  <a:srgbClr val="F5455C"/>
                </a:solidFill>
                <a:latin typeface="Source Sans Pro" panose="020B0503030403020204" pitchFamily="34" charset="0"/>
              </a:rPr>
              <a:t>Helps AI agents </a:t>
            </a:r>
            <a:r>
              <a:rPr lang="en-US" dirty="0" smtClean="0">
                <a:latin typeface="Source Sans Pro" panose="020B0503030403020204" pitchFamily="34" charset="0"/>
              </a:rPr>
              <a:t>call APIs correctly</a:t>
            </a:r>
            <a:endParaRPr lang="en-US" i="0" dirty="0" smtClean="0">
              <a:solidFill>
                <a:srgbClr val="333333"/>
              </a:solidFill>
              <a:effectLst/>
              <a:latin typeface="Source Sans Pro" pitchFamily="34" charset="0"/>
            </a:endParaRPr>
          </a:p>
          <a:p>
            <a:pPr marL="285750" lvl="1" indent="-285750" algn="l" rtl="0">
              <a:lnSpc>
                <a:spcPct val="300000"/>
              </a:lnSpc>
              <a:buFont typeface="Arial" pitchFamily="34" charset="0"/>
              <a:buChar char="•"/>
            </a:pPr>
            <a:r>
              <a:rPr lang="en-US" b="1" dirty="0" smtClean="0">
                <a:solidFill>
                  <a:srgbClr val="F5455C"/>
                </a:solidFill>
                <a:latin typeface="Source Sans Pro" pitchFamily="34" charset="0"/>
              </a:rPr>
              <a:t>Faster onboarding &amp; fewer bugs</a:t>
            </a:r>
            <a:endParaRPr lang="en-US" dirty="0" smtClean="0">
              <a:latin typeface="Source Sans Pro" pitchFamily="34"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37036" y="1767681"/>
            <a:ext cx="2841977" cy="269240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30943229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6882"/>
            <a:ext cx="7736400" cy="615553"/>
          </a:xfrm>
        </p:spPr>
        <p:txBody>
          <a:bodyPr/>
          <a:lstStyle/>
          <a:p>
            <a:pPr algn="l"/>
            <a:r>
              <a:rPr lang="en-US" sz="4000" b="1" i="0" dirty="0" smtClean="0">
                <a:solidFill>
                  <a:srgbClr val="F5455C"/>
                </a:solidFill>
                <a:effectLst/>
                <a:latin typeface="Source Sans Pro"/>
              </a:rPr>
              <a:t>Why Migrate to OpenAPI + AJV?</a:t>
            </a:r>
            <a:endParaRPr lang="en-US" sz="4000" dirty="0"/>
          </a:p>
        </p:txBody>
      </p:sp>
      <p:sp>
        <p:nvSpPr>
          <p:cNvPr id="4" name="Rounded Rectangle 3"/>
          <p:cNvSpPr/>
          <p:nvPr/>
        </p:nvSpPr>
        <p:spPr>
          <a:xfrm>
            <a:off x="466725" y="1767681"/>
            <a:ext cx="4297680" cy="457200"/>
          </a:xfrm>
          <a:prstGeom prst="roundRect">
            <a:avLst/>
          </a:prstGeom>
          <a:solidFill>
            <a:srgbClr val="F5455C">
              <a:alpha val="14902"/>
            </a:srgb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600" b="1" dirty="0">
                <a:solidFill>
                  <a:srgbClr val="F5455C"/>
                </a:solidFill>
                <a:latin typeface="Source Sans Pro" panose="020B0503030403020204" pitchFamily="34" charset="0"/>
              </a:rPr>
              <a:t>Replaces outdated </a:t>
            </a:r>
            <a:r>
              <a:rPr lang="en-US" sz="1600" dirty="0">
                <a:solidFill>
                  <a:schemeClr val="tx1"/>
                </a:solidFill>
                <a:latin typeface="Source Sans Pro" panose="020B0503030403020204" pitchFamily="34" charset="0"/>
              </a:rPr>
              <a:t>manual YAML files</a:t>
            </a: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68570" y="1767681"/>
            <a:ext cx="4038600" cy="2692400"/>
          </a:xfrm>
          <a:prstGeom prst="rect">
            <a:avLst/>
          </a:prstGeom>
          <a:ln>
            <a:noFill/>
          </a:ln>
          <a:effectLst>
            <a:outerShdw blurRad="292100" dist="139700" dir="2700000" algn="tl" rotWithShape="0">
              <a:srgbClr val="333333">
                <a:alpha val="65000"/>
              </a:srgbClr>
            </a:outerShdw>
          </a:effectLst>
        </p:spPr>
      </p:pic>
      <p:sp>
        <p:nvSpPr>
          <p:cNvPr id="5" name="Rounded Rectangle 4"/>
          <p:cNvSpPr/>
          <p:nvPr/>
        </p:nvSpPr>
        <p:spPr>
          <a:xfrm>
            <a:off x="466725" y="2504281"/>
            <a:ext cx="4297680" cy="457200"/>
          </a:xfrm>
          <a:prstGeom prst="roundRect">
            <a:avLst/>
          </a:prstGeom>
          <a:solidFill>
            <a:srgbClr val="F5455C">
              <a:alpha val="1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600" b="1" dirty="0">
                <a:solidFill>
                  <a:srgbClr val="F5455C"/>
                </a:solidFill>
                <a:latin typeface="Source Sans Pro" panose="020B0503030403020204" pitchFamily="34" charset="0"/>
              </a:rPr>
              <a:t>Automatic schema </a:t>
            </a:r>
            <a:r>
              <a:rPr lang="en-US" sz="1600" dirty="0">
                <a:solidFill>
                  <a:schemeClr val="tx1"/>
                </a:solidFill>
                <a:latin typeface="Source Sans Pro" panose="020B0503030403020204" pitchFamily="34" charset="0"/>
              </a:rPr>
              <a:t>validation for requests &amp; responses</a:t>
            </a:r>
          </a:p>
        </p:txBody>
      </p:sp>
      <p:sp>
        <p:nvSpPr>
          <p:cNvPr id="6" name="Rounded Rectangle 5"/>
          <p:cNvSpPr/>
          <p:nvPr/>
        </p:nvSpPr>
        <p:spPr>
          <a:xfrm>
            <a:off x="466725" y="3240881"/>
            <a:ext cx="4297680" cy="457200"/>
          </a:xfrm>
          <a:prstGeom prst="roundRect">
            <a:avLst/>
          </a:prstGeom>
          <a:solidFill>
            <a:srgbClr val="F5455C">
              <a:alpha val="14902"/>
            </a:srgb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600" b="1" dirty="0">
                <a:solidFill>
                  <a:srgbClr val="F5455C"/>
                </a:solidFill>
                <a:latin typeface="Source Sans Pro"/>
              </a:rPr>
              <a:t>TypeScript types</a:t>
            </a:r>
            <a:r>
              <a:rPr lang="en-US" sz="1600" b="1" dirty="0">
                <a:solidFill>
                  <a:schemeClr val="tx1"/>
                </a:solidFill>
                <a:latin typeface="Source Sans Pro"/>
              </a:rPr>
              <a:t> </a:t>
            </a:r>
            <a:r>
              <a:rPr lang="en-US" sz="1600" dirty="0">
                <a:solidFill>
                  <a:schemeClr val="tx1"/>
                </a:solidFill>
                <a:latin typeface="Source Sans Pro"/>
              </a:rPr>
              <a:t>sync with the </a:t>
            </a:r>
            <a:r>
              <a:rPr lang="en-US" sz="1600" dirty="0" smtClean="0">
                <a:solidFill>
                  <a:schemeClr val="tx1"/>
                </a:solidFill>
                <a:latin typeface="Source Sans Pro"/>
              </a:rPr>
              <a:t>backend</a:t>
            </a:r>
            <a:endParaRPr lang="en-US" sz="1600" dirty="0">
              <a:solidFill>
                <a:schemeClr val="tx1"/>
              </a:solidFill>
              <a:latin typeface="Source Sans Pro"/>
            </a:endParaRPr>
          </a:p>
        </p:txBody>
      </p:sp>
      <p:sp>
        <p:nvSpPr>
          <p:cNvPr id="7" name="Rounded Rectangle 6"/>
          <p:cNvSpPr/>
          <p:nvPr/>
        </p:nvSpPr>
        <p:spPr>
          <a:xfrm>
            <a:off x="466725" y="3977481"/>
            <a:ext cx="4297680" cy="457200"/>
          </a:xfrm>
          <a:prstGeom prst="roundRect">
            <a:avLst/>
          </a:prstGeom>
          <a:solidFill>
            <a:srgbClr val="F5455C">
              <a:alpha val="1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600" b="1" dirty="0">
                <a:solidFill>
                  <a:srgbClr val="F5455C"/>
                </a:solidFill>
                <a:latin typeface="Source Sans Pro"/>
              </a:rPr>
              <a:t>Cost &amp; time </a:t>
            </a:r>
            <a:r>
              <a:rPr lang="en-US" sz="1600" dirty="0">
                <a:solidFill>
                  <a:schemeClr val="tx1"/>
                </a:solidFill>
                <a:latin typeface="Source Sans Pro"/>
              </a:rPr>
              <a:t>savings for the team</a:t>
            </a:r>
          </a:p>
        </p:txBody>
      </p:sp>
    </p:spTree>
    <p:extLst>
      <p:ext uri="{BB962C8B-B14F-4D97-AF65-F5344CB8AC3E}">
        <p14:creationId xmlns:p14="http://schemas.microsoft.com/office/powerpoint/2010/main" val="79998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6883"/>
            <a:ext cx="7736400" cy="615553"/>
          </a:xfrm>
        </p:spPr>
        <p:txBody>
          <a:bodyPr/>
          <a:lstStyle/>
          <a:p>
            <a:r>
              <a:rPr lang="en-US" sz="4000" b="1" dirty="0" smtClean="0">
                <a:solidFill>
                  <a:srgbClr val="F5455C"/>
                </a:solidFill>
                <a:latin typeface="Source Sans Pro" pitchFamily="34" charset="0"/>
              </a:rPr>
              <a:t>What’s New in Our API Pattern?</a:t>
            </a:r>
            <a:endParaRPr lang="en-US" sz="4000" b="1" dirty="0">
              <a:solidFill>
                <a:srgbClr val="F5455C"/>
              </a:solidFill>
              <a:latin typeface="Source Sans Pro" pitchFamily="34" charset="0"/>
            </a:endParaRPr>
          </a:p>
        </p:txBody>
      </p:sp>
      <p:sp>
        <p:nvSpPr>
          <p:cNvPr id="3" name="Rounded Rectangle 2"/>
          <p:cNvSpPr/>
          <p:nvPr/>
        </p:nvSpPr>
        <p:spPr>
          <a:xfrm>
            <a:off x="700521" y="1775221"/>
            <a:ext cx="4114800" cy="457200"/>
          </a:xfrm>
          <a:prstGeom prst="roundRect">
            <a:avLst/>
          </a:prstGeom>
          <a:solidFill>
            <a:srgbClr val="F5455C">
              <a:alpha val="14902"/>
            </a:srgb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b="1" dirty="0">
                <a:solidFill>
                  <a:srgbClr val="F5455C"/>
                </a:solidFill>
                <a:latin typeface="Source Sans Pro"/>
              </a:rPr>
              <a:t>.post() / .get()</a:t>
            </a:r>
            <a:r>
              <a:rPr lang="en-US" sz="1400" b="1" dirty="0">
                <a:solidFill>
                  <a:srgbClr val="333333"/>
                </a:solidFill>
                <a:latin typeface="Source Sans Pro"/>
              </a:rPr>
              <a:t> </a:t>
            </a:r>
            <a:r>
              <a:rPr lang="en-US" sz="1400" dirty="0">
                <a:solidFill>
                  <a:srgbClr val="333333"/>
                </a:solidFill>
                <a:latin typeface="Source Sans Pro"/>
              </a:rPr>
              <a:t>chaining with inline schemas</a:t>
            </a:r>
            <a:endParaRPr lang="en-US" sz="1400" dirty="0"/>
          </a:p>
        </p:txBody>
      </p:sp>
      <p:sp>
        <p:nvSpPr>
          <p:cNvPr id="4" name="Rounded Rectangle 3"/>
          <p:cNvSpPr/>
          <p:nvPr/>
        </p:nvSpPr>
        <p:spPr>
          <a:xfrm>
            <a:off x="5114925" y="1775221"/>
            <a:ext cx="4114800" cy="457200"/>
          </a:xfrm>
          <a:prstGeom prst="roundRect">
            <a:avLst/>
          </a:prstGeom>
          <a:solidFill>
            <a:srgbClr val="F5455C">
              <a:alpha val="1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b="1" dirty="0">
                <a:solidFill>
                  <a:srgbClr val="F5455C"/>
                </a:solidFill>
                <a:latin typeface="Source Sans Pro"/>
              </a:rPr>
              <a:t>Validation and docs</a:t>
            </a:r>
            <a:r>
              <a:rPr lang="en-US" sz="1400" dirty="0">
                <a:solidFill>
                  <a:srgbClr val="333333"/>
                </a:solidFill>
                <a:latin typeface="Source Sans Pro"/>
              </a:rPr>
              <a:t> in route </a:t>
            </a:r>
            <a:r>
              <a:rPr lang="en-US" sz="1400" dirty="0" smtClean="0">
                <a:solidFill>
                  <a:srgbClr val="333333"/>
                </a:solidFill>
                <a:latin typeface="Source Sans Pro"/>
              </a:rPr>
              <a:t>definitions</a:t>
            </a:r>
            <a:endParaRPr lang="en-US" sz="1400" dirty="0">
              <a:solidFill>
                <a:srgbClr val="333333"/>
              </a:solidFill>
              <a:latin typeface="Source Sans Pro"/>
            </a:endParaRPr>
          </a:p>
        </p:txBody>
      </p:sp>
      <p:sp>
        <p:nvSpPr>
          <p:cNvPr id="5" name="Rounded Rectangle 4"/>
          <p:cNvSpPr/>
          <p:nvPr/>
        </p:nvSpPr>
        <p:spPr>
          <a:xfrm>
            <a:off x="727364" y="2453481"/>
            <a:ext cx="4114800" cy="457200"/>
          </a:xfrm>
          <a:prstGeom prst="roundRect">
            <a:avLst/>
          </a:prstGeom>
          <a:solidFill>
            <a:srgbClr val="F5455C">
              <a:alpha val="1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b="1" dirty="0">
                <a:solidFill>
                  <a:srgbClr val="F5455C"/>
                </a:solidFill>
                <a:latin typeface="Source Sans Pro"/>
              </a:rPr>
              <a:t>Typia $ref</a:t>
            </a:r>
            <a:r>
              <a:rPr lang="en-US" sz="1400" b="1" dirty="0">
                <a:solidFill>
                  <a:srgbClr val="333333"/>
                </a:solidFill>
                <a:latin typeface="Source Sans Pro"/>
              </a:rPr>
              <a:t> </a:t>
            </a:r>
            <a:r>
              <a:rPr lang="en-US" sz="1400" dirty="0">
                <a:solidFill>
                  <a:srgbClr val="333333"/>
                </a:solidFill>
                <a:latin typeface="Source Sans Pro"/>
              </a:rPr>
              <a:t>schema </a:t>
            </a:r>
            <a:r>
              <a:rPr lang="en-US" sz="1400" dirty="0" smtClean="0">
                <a:solidFill>
                  <a:srgbClr val="333333"/>
                </a:solidFill>
                <a:latin typeface="Source Sans Pro"/>
              </a:rPr>
              <a:t>reuse</a:t>
            </a:r>
            <a:endParaRPr lang="en-US" sz="1400" dirty="0">
              <a:solidFill>
                <a:srgbClr val="333333"/>
              </a:solidFill>
              <a:latin typeface="Source Sans Pro"/>
            </a:endParaRPr>
          </a:p>
        </p:txBody>
      </p:sp>
      <p:sp>
        <p:nvSpPr>
          <p:cNvPr id="6" name="Rounded Rectangle 5"/>
          <p:cNvSpPr/>
          <p:nvPr/>
        </p:nvSpPr>
        <p:spPr>
          <a:xfrm>
            <a:off x="5141768" y="2453481"/>
            <a:ext cx="4114800" cy="457200"/>
          </a:xfrm>
          <a:prstGeom prst="roundRect">
            <a:avLst/>
          </a:prstGeom>
          <a:solidFill>
            <a:srgbClr val="F5455C">
              <a:alpha val="14902"/>
            </a:srgb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b="1" dirty="0">
                <a:solidFill>
                  <a:srgbClr val="F5455C"/>
                </a:solidFill>
                <a:latin typeface="Source Sans Pro"/>
              </a:rPr>
              <a:t>Auto TypeScript</a:t>
            </a:r>
            <a:r>
              <a:rPr lang="en-US" sz="1400" b="1" dirty="0">
                <a:solidFill>
                  <a:srgbClr val="333333"/>
                </a:solidFill>
                <a:latin typeface="Source Sans Pro"/>
              </a:rPr>
              <a:t> </a:t>
            </a:r>
            <a:r>
              <a:rPr lang="en-US" sz="1400" dirty="0" smtClean="0">
                <a:solidFill>
                  <a:srgbClr val="333333"/>
                </a:solidFill>
                <a:latin typeface="Source Sans Pro"/>
              </a:rPr>
              <a:t>typings</a:t>
            </a:r>
            <a:endParaRPr lang="en-US" sz="1400" dirty="0">
              <a:solidFill>
                <a:srgbClr val="333333"/>
              </a:solidFill>
              <a:latin typeface="Source Sans Pro"/>
            </a:endParaRPr>
          </a:p>
        </p:txBody>
      </p:sp>
      <p:sp>
        <p:nvSpPr>
          <p:cNvPr id="7" name="Rounded Rectangle 6"/>
          <p:cNvSpPr/>
          <p:nvPr/>
        </p:nvSpPr>
        <p:spPr>
          <a:xfrm>
            <a:off x="700520" y="3215481"/>
            <a:ext cx="8556047" cy="457200"/>
          </a:xfrm>
          <a:prstGeom prst="roundRect">
            <a:avLst/>
          </a:prstGeom>
          <a:solidFill>
            <a:srgbClr val="F5455C">
              <a:alpha val="14902"/>
            </a:srgbClr>
          </a:solidFill>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r>
              <a:rPr lang="en-US" sz="1400" b="1" dirty="0">
                <a:solidFill>
                  <a:srgbClr val="F5455C"/>
                </a:solidFill>
                <a:latin typeface="Source Sans Pro"/>
              </a:rPr>
              <a:t>Predefined error</a:t>
            </a:r>
            <a:r>
              <a:rPr lang="en-US" sz="1400" b="1" dirty="0">
                <a:solidFill>
                  <a:srgbClr val="333333"/>
                </a:solidFill>
                <a:latin typeface="Source Sans Pro"/>
              </a:rPr>
              <a:t> </a:t>
            </a:r>
            <a:r>
              <a:rPr lang="en-US" sz="1400" dirty="0" smtClean="0">
                <a:solidFill>
                  <a:srgbClr val="333333"/>
                </a:solidFill>
                <a:latin typeface="Source Sans Pro"/>
              </a:rPr>
              <a:t>responses</a:t>
            </a:r>
            <a:endParaRPr lang="en-US" sz="1400" dirty="0">
              <a:solidFill>
                <a:srgbClr val="333333"/>
              </a:solidFill>
              <a:latin typeface="Source Sans Pro"/>
            </a:endParaRPr>
          </a:p>
        </p:txBody>
      </p:sp>
    </p:spTree>
    <p:extLst>
      <p:ext uri="{BB962C8B-B14F-4D97-AF65-F5344CB8AC3E}">
        <p14:creationId xmlns:p14="http://schemas.microsoft.com/office/powerpoint/2010/main" val="31166430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6725" y="319881"/>
            <a:ext cx="7736400" cy="492443"/>
          </a:xfrm>
        </p:spPr>
        <p:txBody>
          <a:bodyPr anchor="t"/>
          <a:lstStyle/>
          <a:p>
            <a:r>
              <a:rPr lang="en-US" sz="3200" b="1" dirty="0" smtClean="0">
                <a:solidFill>
                  <a:srgbClr val="F5455C"/>
                </a:solidFill>
                <a:latin typeface="Source Sans Pro" pitchFamily="34" charset="0"/>
              </a:rPr>
              <a:t>Old Pattern vs New Pattern (side-by-side)</a:t>
            </a:r>
            <a:endParaRPr lang="en-US" sz="3200" b="1" dirty="0">
              <a:solidFill>
                <a:srgbClr val="F5455C"/>
              </a:solidFill>
              <a:latin typeface="Source Sans Pro" pitchFamily="34" charset="0"/>
            </a:endParaRPr>
          </a:p>
        </p:txBody>
      </p:sp>
      <p:grpSp>
        <p:nvGrpSpPr>
          <p:cNvPr id="20" name="Group 19"/>
          <p:cNvGrpSpPr/>
          <p:nvPr/>
        </p:nvGrpSpPr>
        <p:grpSpPr>
          <a:xfrm>
            <a:off x="582096" y="1166735"/>
            <a:ext cx="4267200" cy="3962397"/>
            <a:chOff x="582096" y="1166735"/>
            <a:chExt cx="4267200" cy="3962397"/>
          </a:xfrm>
        </p:grpSpPr>
        <p:sp>
          <p:nvSpPr>
            <p:cNvPr id="3" name="Rounded Rectangle 2"/>
            <p:cNvSpPr/>
            <p:nvPr/>
          </p:nvSpPr>
          <p:spPr>
            <a:xfrm>
              <a:off x="582096" y="1166735"/>
              <a:ext cx="4267200" cy="3962397"/>
            </a:xfrm>
            <a:prstGeom prst="roundRect">
              <a:avLst/>
            </a:prstGeom>
            <a:solidFill>
              <a:srgbClr val="000000">
                <a:alpha val="10196"/>
              </a:srgb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indent="-285750">
                <a:buFont typeface="Arial" panose="020B0604020202020204" pitchFamily="34" charset="0"/>
                <a:buChar char="•"/>
              </a:pPr>
              <a:r>
                <a:rPr lang="en-US" b="1" dirty="0">
                  <a:solidFill>
                    <a:schemeClr val="tx1"/>
                  </a:solidFill>
                  <a:latin typeface="Source Sans Pro" panose="020B0503030403020204" pitchFamily="34" charset="0"/>
                </a:rPr>
                <a:t>Old Pattern</a:t>
              </a:r>
              <a:endParaRPr lang="en-US" dirty="0">
                <a:ln>
                  <a:solidFill>
                    <a:schemeClr val="bg1"/>
                  </a:solidFill>
                </a:ln>
                <a:solidFill>
                  <a:schemeClr val="tx1"/>
                </a:solidFill>
                <a:latin typeface="Source Sans Pro" panose="020B0503030403020204" pitchFamily="34" charset="0"/>
              </a:endParaRPr>
            </a:p>
          </p:txBody>
        </p:sp>
        <p:sp>
          <p:nvSpPr>
            <p:cNvPr id="5" name="Round Same Side Corner Rectangle 4"/>
            <p:cNvSpPr/>
            <p:nvPr/>
          </p:nvSpPr>
          <p:spPr>
            <a:xfrm flipV="1">
              <a:off x="582096" y="1842901"/>
              <a:ext cx="4267200" cy="3286230"/>
            </a:xfrm>
            <a:prstGeom prst="round2SameRect">
              <a:avLst/>
            </a:prstGeom>
            <a:ln w="12700">
              <a:solidFill>
                <a:schemeClr val="bg1"/>
              </a:solid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b"/>
            <a:lstStyle/>
            <a:p>
              <a:pPr algn="ctr"/>
              <a:endParaRPr lang="en-US" dirty="0">
                <a:ln>
                  <a:solidFill>
                    <a:schemeClr val="bg1"/>
                  </a:solidFill>
                </a:ln>
              </a:endParaRPr>
            </a:p>
          </p:txBody>
        </p:sp>
        <p:sp>
          <p:nvSpPr>
            <p:cNvPr id="10" name="TextBox 9"/>
            <p:cNvSpPr txBox="1"/>
            <p:nvPr/>
          </p:nvSpPr>
          <p:spPr>
            <a:xfrm>
              <a:off x="695325" y="1996281"/>
              <a:ext cx="4038600" cy="461665"/>
            </a:xfrm>
            <a:prstGeom prst="rect">
              <a:avLst/>
            </a:prstGeom>
            <a:noFill/>
          </p:spPr>
          <p:txBody>
            <a:bodyPr wrap="square" rtlCol="0">
              <a:spAutoFit/>
            </a:bodyPr>
            <a:lstStyle/>
            <a:p>
              <a:r>
                <a:rPr lang="en-US" sz="1200" dirty="0">
                  <a:latin typeface="Source Sans Pro" panose="020B0503030403020204" pitchFamily="34" charset="0"/>
                </a:rPr>
                <a:t>Traditional endpoint definition with separate validation </a:t>
              </a:r>
              <a:r>
                <a:rPr lang="en-US" sz="1200" dirty="0" smtClean="0">
                  <a:latin typeface="Source Sans Pro" panose="020B0503030403020204" pitchFamily="34" charset="0"/>
                </a:rPr>
                <a:t>logic</a:t>
              </a:r>
              <a:endParaRPr lang="en-US" sz="2000" dirty="0">
                <a:latin typeface="Source Sans Pro" panose="020B0503030403020204" pitchFamily="34" charset="0"/>
              </a:endParaRPr>
            </a:p>
          </p:txBody>
        </p:sp>
        <p:sp>
          <p:nvSpPr>
            <p:cNvPr id="12" name="Rounded Rectangle 11"/>
            <p:cNvSpPr/>
            <p:nvPr/>
          </p:nvSpPr>
          <p:spPr>
            <a:xfrm>
              <a:off x="653070" y="4053681"/>
              <a:ext cx="1490056" cy="304800"/>
            </a:xfrm>
            <a:prstGeom prst="roundRect">
              <a:avLst/>
            </a:prstGeom>
            <a:solidFill>
              <a:srgbClr val="000000">
                <a:alpha val="20000"/>
              </a:srgb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marL="171450" indent="-171450">
                <a:buFont typeface="Arial" panose="020B0604020202020204" pitchFamily="34" charset="0"/>
                <a:buChar char="•"/>
              </a:pPr>
              <a:r>
                <a:rPr lang="en-US" sz="1100" dirty="0">
                  <a:solidFill>
                    <a:schemeClr val="tx1"/>
                  </a:solidFill>
                  <a:latin typeface="Source Sans Pro" panose="020B0503030403020204" pitchFamily="34" charset="0"/>
                </a:rPr>
                <a:t>Manual </a:t>
              </a:r>
              <a:r>
                <a:rPr lang="en-US" sz="1100" dirty="0" smtClean="0">
                  <a:solidFill>
                    <a:schemeClr val="tx1"/>
                  </a:solidFill>
                  <a:latin typeface="Source Sans Pro" panose="020B0503030403020204" pitchFamily="34" charset="0"/>
                </a:rPr>
                <a:t>validation</a:t>
              </a:r>
              <a:endParaRPr lang="en-US" sz="1100" dirty="0">
                <a:solidFill>
                  <a:schemeClr val="tx1"/>
                </a:solidFill>
                <a:latin typeface="Source Sans Pro" panose="020B0503030403020204" pitchFamily="34" charset="0"/>
              </a:endParaRPr>
            </a:p>
          </p:txBody>
        </p:sp>
        <p:sp>
          <p:nvSpPr>
            <p:cNvPr id="13" name="Rounded Rectangle 12"/>
            <p:cNvSpPr/>
            <p:nvPr/>
          </p:nvSpPr>
          <p:spPr>
            <a:xfrm>
              <a:off x="653070" y="4434681"/>
              <a:ext cx="1261455" cy="304800"/>
            </a:xfrm>
            <a:prstGeom prst="roundRect">
              <a:avLst/>
            </a:prstGeom>
            <a:solidFill>
              <a:srgbClr val="000000">
                <a:alpha val="20000"/>
              </a:srgb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marL="171450" indent="-171450">
                <a:buFont typeface="Arial" panose="020B0604020202020204" pitchFamily="34" charset="0"/>
                <a:buChar char="•"/>
              </a:pPr>
              <a:r>
                <a:rPr lang="en-US" sz="1100" dirty="0">
                  <a:solidFill>
                    <a:schemeClr val="tx1"/>
                  </a:solidFill>
                  <a:latin typeface="Source Sans Pro" panose="020B0503030403020204" pitchFamily="34" charset="0"/>
                </a:rPr>
                <a:t>Separate </a:t>
              </a:r>
              <a:r>
                <a:rPr lang="en-US" sz="1100" dirty="0" smtClean="0">
                  <a:solidFill>
                    <a:schemeClr val="tx1"/>
                  </a:solidFill>
                  <a:latin typeface="Source Sans Pro" panose="020B0503030403020204" pitchFamily="34" charset="0"/>
                </a:rPr>
                <a:t>docs</a:t>
              </a:r>
              <a:endParaRPr lang="en-US" sz="1100" dirty="0">
                <a:solidFill>
                  <a:schemeClr val="tx1"/>
                </a:solidFill>
                <a:latin typeface="Source Sans Pro" panose="020B0503030403020204" pitchFamily="34" charset="0"/>
              </a:endParaRPr>
            </a:p>
          </p:txBody>
        </p:sp>
        <p:sp>
          <p:nvSpPr>
            <p:cNvPr id="14" name="Rounded Rectangle 13"/>
            <p:cNvSpPr/>
            <p:nvPr/>
          </p:nvSpPr>
          <p:spPr>
            <a:xfrm>
              <a:off x="2219325" y="4053681"/>
              <a:ext cx="1676400" cy="304800"/>
            </a:xfrm>
            <a:prstGeom prst="roundRect">
              <a:avLst/>
            </a:prstGeom>
            <a:solidFill>
              <a:srgbClr val="000000">
                <a:alpha val="20000"/>
              </a:srgb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marL="171450" indent="-171450">
                <a:buFont typeface="Arial" panose="020B0604020202020204" pitchFamily="34" charset="0"/>
                <a:buChar char="•"/>
              </a:pPr>
              <a:r>
                <a:rPr lang="en-US" sz="1100" dirty="0">
                  <a:solidFill>
                    <a:schemeClr val="tx1"/>
                  </a:solidFill>
                  <a:latin typeface="Source Sans Pro" panose="020B0503030403020204" pitchFamily="34" charset="0"/>
                </a:rPr>
                <a:t>Type mismatch </a:t>
              </a:r>
              <a:r>
                <a:rPr lang="en-US" sz="1100" dirty="0" smtClean="0">
                  <a:solidFill>
                    <a:schemeClr val="tx1"/>
                  </a:solidFill>
                  <a:latin typeface="Source Sans Pro" panose="020B0503030403020204" pitchFamily="34" charset="0"/>
                </a:rPr>
                <a:t>risk</a:t>
              </a:r>
              <a:endParaRPr lang="en-US" sz="1100" dirty="0">
                <a:solidFill>
                  <a:schemeClr val="tx1"/>
                </a:solidFill>
                <a:latin typeface="Source Sans Pro" panose="020B0503030403020204" pitchFamily="34" charset="0"/>
              </a:endParaRPr>
            </a:p>
          </p:txBody>
        </p:sp>
      </p:grpSp>
      <p:grpSp>
        <p:nvGrpSpPr>
          <p:cNvPr id="19" name="Group 18"/>
          <p:cNvGrpSpPr/>
          <p:nvPr/>
        </p:nvGrpSpPr>
        <p:grpSpPr>
          <a:xfrm>
            <a:off x="5431392" y="1166735"/>
            <a:ext cx="4073831" cy="3962397"/>
            <a:chOff x="5431392" y="1166735"/>
            <a:chExt cx="4073831" cy="3962397"/>
          </a:xfrm>
        </p:grpSpPr>
        <p:grpSp>
          <p:nvGrpSpPr>
            <p:cNvPr id="8" name="Group 7"/>
            <p:cNvGrpSpPr/>
            <p:nvPr/>
          </p:nvGrpSpPr>
          <p:grpSpPr>
            <a:xfrm>
              <a:off x="5431392" y="1166735"/>
              <a:ext cx="4063962" cy="3962397"/>
              <a:chOff x="5241963" y="1158081"/>
              <a:chExt cx="4063962" cy="3962397"/>
            </a:xfrm>
          </p:grpSpPr>
          <p:sp>
            <p:nvSpPr>
              <p:cNvPr id="6" name="Rounded Rectangle 5"/>
              <p:cNvSpPr/>
              <p:nvPr/>
            </p:nvSpPr>
            <p:spPr>
              <a:xfrm>
                <a:off x="5241963" y="1158081"/>
                <a:ext cx="4063962" cy="3962397"/>
              </a:xfrm>
              <a:prstGeom prst="roundRect">
                <a:avLst/>
              </a:prstGeom>
              <a:solidFill>
                <a:srgbClr val="F54D61">
                  <a:alpha val="38039"/>
                </a:srgb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indent="-285750">
                  <a:buFont typeface="Arial" panose="020B0604020202020204" pitchFamily="34" charset="0"/>
                  <a:buChar char="•"/>
                </a:pPr>
                <a:r>
                  <a:rPr lang="en-US" b="1" dirty="0">
                    <a:solidFill>
                      <a:schemeClr val="tx1"/>
                    </a:solidFill>
                    <a:latin typeface="Source Sans Pro" panose="020B0503030403020204" pitchFamily="34" charset="0"/>
                  </a:rPr>
                  <a:t>New Pattern</a:t>
                </a:r>
              </a:p>
            </p:txBody>
          </p:sp>
          <p:sp>
            <p:nvSpPr>
              <p:cNvPr id="7" name="Round Same Side Corner Rectangle 6"/>
              <p:cNvSpPr/>
              <p:nvPr/>
            </p:nvSpPr>
            <p:spPr>
              <a:xfrm flipV="1">
                <a:off x="5241963" y="1835987"/>
                <a:ext cx="4063962" cy="3284491"/>
              </a:xfrm>
              <a:prstGeom prst="round2SameRect">
                <a:avLst/>
              </a:prstGeom>
              <a:solidFill>
                <a:srgbClr val="FFFFFF"/>
              </a:solidFill>
              <a:ln w="12700">
                <a:solidFill>
                  <a:schemeClr val="bg1"/>
                </a:solid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n>
                    <a:solidFill>
                      <a:schemeClr val="bg1"/>
                    </a:solidFill>
                  </a:ln>
                </a:endParaRPr>
              </a:p>
            </p:txBody>
          </p:sp>
        </p:grpSp>
        <p:sp>
          <p:nvSpPr>
            <p:cNvPr id="11" name="TextBox 10"/>
            <p:cNvSpPr txBox="1"/>
            <p:nvPr/>
          </p:nvSpPr>
          <p:spPr>
            <a:xfrm>
              <a:off x="5466623" y="2017876"/>
              <a:ext cx="4038600" cy="461665"/>
            </a:xfrm>
            <a:prstGeom prst="rect">
              <a:avLst/>
            </a:prstGeom>
            <a:noFill/>
          </p:spPr>
          <p:txBody>
            <a:bodyPr wrap="square" rtlCol="0">
              <a:spAutoFit/>
            </a:bodyPr>
            <a:lstStyle/>
            <a:p>
              <a:r>
                <a:rPr lang="en-US" sz="1200" dirty="0"/>
                <a:t>OpenAPI + AJV with inline schemas and integrated </a:t>
              </a:r>
              <a:r>
                <a:rPr lang="en-US" sz="1200" dirty="0" smtClean="0"/>
                <a:t>validation</a:t>
              </a:r>
              <a:endParaRPr lang="en-US" sz="1200" dirty="0"/>
            </a:p>
          </p:txBody>
        </p:sp>
        <p:sp>
          <p:nvSpPr>
            <p:cNvPr id="15" name="Rounded Rectangle 14"/>
            <p:cNvSpPr/>
            <p:nvPr/>
          </p:nvSpPr>
          <p:spPr>
            <a:xfrm>
              <a:off x="5499859" y="4053681"/>
              <a:ext cx="1338364" cy="304800"/>
            </a:xfrm>
            <a:prstGeom prst="roundRect">
              <a:avLst/>
            </a:prstGeom>
            <a:solidFill>
              <a:srgbClr val="F54D61">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100" dirty="0">
                  <a:solidFill>
                    <a:schemeClr val="tx1"/>
                  </a:solidFill>
                  <a:latin typeface="Source Sans Pro" panose="020B0503030403020204" pitchFamily="34" charset="0"/>
                </a:rPr>
                <a:t>AJV </a:t>
              </a:r>
              <a:r>
                <a:rPr lang="en-US" sz="1100" dirty="0" smtClean="0">
                  <a:solidFill>
                    <a:schemeClr val="tx1"/>
                  </a:solidFill>
                  <a:latin typeface="Source Sans Pro" panose="020B0503030403020204" pitchFamily="34" charset="0"/>
                </a:rPr>
                <a:t>validation</a:t>
              </a:r>
              <a:endParaRPr lang="en-US" sz="1100" dirty="0">
                <a:solidFill>
                  <a:schemeClr val="tx1"/>
                </a:solidFill>
                <a:latin typeface="Source Sans Pro" panose="020B0503030403020204" pitchFamily="34" charset="0"/>
              </a:endParaRPr>
            </a:p>
          </p:txBody>
        </p:sp>
        <p:sp>
          <p:nvSpPr>
            <p:cNvPr id="16" name="Rounded Rectangle 15"/>
            <p:cNvSpPr/>
            <p:nvPr/>
          </p:nvSpPr>
          <p:spPr>
            <a:xfrm>
              <a:off x="5499859" y="4434681"/>
              <a:ext cx="1338364" cy="304800"/>
            </a:xfrm>
            <a:prstGeom prst="roundRect">
              <a:avLst/>
            </a:prstGeom>
            <a:solidFill>
              <a:srgbClr val="F54D61">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100" dirty="0">
                  <a:solidFill>
                    <a:schemeClr val="tx1"/>
                  </a:solidFill>
                  <a:latin typeface="Source Sans Pro" panose="020B0503030403020204" pitchFamily="34" charset="0"/>
                </a:rPr>
                <a:t>Schema </a:t>
              </a:r>
              <a:r>
                <a:rPr lang="en-US" sz="1100" dirty="0" smtClean="0">
                  <a:solidFill>
                    <a:schemeClr val="tx1"/>
                  </a:solidFill>
                  <a:latin typeface="Source Sans Pro" panose="020B0503030403020204" pitchFamily="34" charset="0"/>
                </a:rPr>
                <a:t>reuse</a:t>
              </a:r>
              <a:endParaRPr lang="en-US" sz="1100" dirty="0">
                <a:solidFill>
                  <a:schemeClr val="tx1"/>
                </a:solidFill>
                <a:latin typeface="Source Sans Pro" panose="020B0503030403020204" pitchFamily="34" charset="0"/>
              </a:endParaRPr>
            </a:p>
          </p:txBody>
        </p:sp>
        <p:sp>
          <p:nvSpPr>
            <p:cNvPr id="17" name="Rounded Rectangle 16"/>
            <p:cNvSpPr/>
            <p:nvPr/>
          </p:nvSpPr>
          <p:spPr>
            <a:xfrm>
              <a:off x="6881085" y="4053681"/>
              <a:ext cx="1209675" cy="304800"/>
            </a:xfrm>
            <a:prstGeom prst="roundRect">
              <a:avLst/>
            </a:prstGeom>
            <a:solidFill>
              <a:srgbClr val="F54D61">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100" dirty="0">
                  <a:solidFill>
                    <a:schemeClr val="tx1"/>
                  </a:solidFill>
                  <a:latin typeface="Source Sans Pro" panose="020B0503030403020204" pitchFamily="34" charset="0"/>
                </a:rPr>
                <a:t>Docs in </a:t>
              </a:r>
              <a:r>
                <a:rPr lang="en-US" sz="1100" dirty="0" smtClean="0">
                  <a:solidFill>
                    <a:schemeClr val="tx1"/>
                  </a:solidFill>
                  <a:latin typeface="Source Sans Pro" panose="020B0503030403020204" pitchFamily="34" charset="0"/>
                </a:rPr>
                <a:t>sync</a:t>
              </a:r>
              <a:endParaRPr lang="en-US" sz="1100" dirty="0">
                <a:solidFill>
                  <a:schemeClr val="tx1"/>
                </a:solidFill>
                <a:latin typeface="Source Sans Pro" panose="020B0503030403020204" pitchFamily="34" charset="0"/>
              </a:endParaRPr>
            </a:p>
          </p:txBody>
        </p:sp>
        <p:sp>
          <p:nvSpPr>
            <p:cNvPr id="18" name="Rounded Rectangle 17"/>
            <p:cNvSpPr/>
            <p:nvPr/>
          </p:nvSpPr>
          <p:spPr>
            <a:xfrm>
              <a:off x="8133624" y="4053681"/>
              <a:ext cx="1324702" cy="304800"/>
            </a:xfrm>
            <a:prstGeom prst="roundRect">
              <a:avLst/>
            </a:prstGeom>
            <a:solidFill>
              <a:srgbClr val="F54D61">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100" dirty="0">
                  <a:solidFill>
                    <a:schemeClr val="tx1"/>
                  </a:solidFill>
                  <a:latin typeface="Source Sans Pro" panose="020B0503030403020204" pitchFamily="34" charset="0"/>
                </a:rPr>
                <a:t>Auto </a:t>
              </a:r>
              <a:r>
                <a:rPr lang="en-US" sz="1100" dirty="0" smtClean="0">
                  <a:solidFill>
                    <a:schemeClr val="tx1"/>
                  </a:solidFill>
                  <a:latin typeface="Source Sans Pro" panose="020B0503030403020204" pitchFamily="34" charset="0"/>
                </a:rPr>
                <a:t>TypeScript</a:t>
              </a:r>
              <a:endParaRPr lang="en-US" sz="1100" dirty="0">
                <a:solidFill>
                  <a:schemeClr val="tx1"/>
                </a:solidFill>
                <a:latin typeface="Source Sans Pro" panose="020B0503030403020204" pitchFamily="34" charset="0"/>
              </a:endParaRPr>
            </a:p>
          </p:txBody>
        </p:sp>
      </p:grpSp>
    </p:spTree>
    <p:extLst>
      <p:ext uri="{BB962C8B-B14F-4D97-AF65-F5344CB8AC3E}">
        <p14:creationId xmlns:p14="http://schemas.microsoft.com/office/powerpoint/2010/main" val="14386630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6882"/>
            <a:ext cx="7736400" cy="615553"/>
          </a:xfrm>
        </p:spPr>
        <p:txBody>
          <a:bodyPr/>
          <a:lstStyle/>
          <a:p>
            <a:pPr algn="l"/>
            <a:r>
              <a:rPr lang="en-US" sz="4000" b="1" i="0" dirty="0" smtClean="0">
                <a:solidFill>
                  <a:srgbClr val="F5455C"/>
                </a:solidFill>
                <a:effectLst/>
                <a:latin typeface="Source Sans Pro"/>
              </a:rPr>
              <a:t>Type Safety</a:t>
            </a:r>
            <a:endParaRPr lang="en-US" sz="4000" dirty="0"/>
          </a:p>
        </p:txBody>
      </p:sp>
      <p:grpSp>
        <p:nvGrpSpPr>
          <p:cNvPr id="11" name="Group 10"/>
          <p:cNvGrpSpPr/>
          <p:nvPr/>
        </p:nvGrpSpPr>
        <p:grpSpPr>
          <a:xfrm>
            <a:off x="582096" y="1166735"/>
            <a:ext cx="4267200" cy="3962397"/>
            <a:chOff x="582096" y="1166735"/>
            <a:chExt cx="4267200" cy="3962397"/>
          </a:xfrm>
        </p:grpSpPr>
        <p:sp>
          <p:nvSpPr>
            <p:cNvPr id="12" name="Rounded Rectangle 11"/>
            <p:cNvSpPr/>
            <p:nvPr/>
          </p:nvSpPr>
          <p:spPr>
            <a:xfrm>
              <a:off x="582096" y="1166735"/>
              <a:ext cx="4267200" cy="3962397"/>
            </a:xfrm>
            <a:prstGeom prst="roundRect">
              <a:avLst/>
            </a:prstGeom>
            <a:solidFill>
              <a:srgbClr val="000000">
                <a:alpha val="10196"/>
              </a:srgb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indent="-285750">
                <a:buFont typeface="Arial" panose="020B0604020202020204" pitchFamily="34" charset="0"/>
                <a:buChar char="•"/>
              </a:pPr>
              <a:r>
                <a:rPr lang="en-US" b="1" dirty="0">
                  <a:solidFill>
                    <a:schemeClr val="tx1"/>
                  </a:solidFill>
                  <a:latin typeface="Source Sans Pro" panose="020B0503030403020204" pitchFamily="34" charset="0"/>
                </a:rPr>
                <a:t>Old Pattern</a:t>
              </a:r>
              <a:endParaRPr lang="en-US" dirty="0">
                <a:ln>
                  <a:solidFill>
                    <a:schemeClr val="bg1"/>
                  </a:solidFill>
                </a:ln>
                <a:solidFill>
                  <a:schemeClr val="tx1"/>
                </a:solidFill>
                <a:latin typeface="Source Sans Pro" panose="020B0503030403020204" pitchFamily="34" charset="0"/>
              </a:endParaRPr>
            </a:p>
          </p:txBody>
        </p:sp>
        <p:sp>
          <p:nvSpPr>
            <p:cNvPr id="13" name="Round Same Side Corner Rectangle 12"/>
            <p:cNvSpPr/>
            <p:nvPr/>
          </p:nvSpPr>
          <p:spPr>
            <a:xfrm flipV="1">
              <a:off x="582096" y="1842901"/>
              <a:ext cx="4267200" cy="3286230"/>
            </a:xfrm>
            <a:prstGeom prst="round2SameRect">
              <a:avLst/>
            </a:prstGeom>
            <a:ln w="12700">
              <a:solidFill>
                <a:schemeClr val="bg1"/>
              </a:solid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b"/>
            <a:lstStyle/>
            <a:p>
              <a:pPr algn="ctr"/>
              <a:endParaRPr lang="en-US" dirty="0">
                <a:ln>
                  <a:solidFill>
                    <a:schemeClr val="bg1"/>
                  </a:solidFill>
                </a:ln>
              </a:endParaRPr>
            </a:p>
          </p:txBody>
        </p:sp>
        <p:sp>
          <p:nvSpPr>
            <p:cNvPr id="14" name="TextBox 13"/>
            <p:cNvSpPr txBox="1"/>
            <p:nvPr/>
          </p:nvSpPr>
          <p:spPr>
            <a:xfrm>
              <a:off x="695325" y="1996281"/>
              <a:ext cx="4038600" cy="461665"/>
            </a:xfrm>
            <a:prstGeom prst="rect">
              <a:avLst/>
            </a:prstGeom>
            <a:noFill/>
          </p:spPr>
          <p:txBody>
            <a:bodyPr wrap="square" rtlCol="0">
              <a:spAutoFit/>
            </a:bodyPr>
            <a:lstStyle/>
            <a:p>
              <a:r>
                <a:rPr lang="en-US" sz="1200" dirty="0">
                  <a:latin typeface="Source Sans Pro" panose="020B0503030403020204" pitchFamily="34" charset="0"/>
                </a:rPr>
                <a:t>Traditional endpoint definition with separate validation </a:t>
              </a:r>
              <a:r>
                <a:rPr lang="en-US" sz="1200" dirty="0" smtClean="0">
                  <a:latin typeface="Source Sans Pro" panose="020B0503030403020204" pitchFamily="34" charset="0"/>
                </a:rPr>
                <a:t>logic</a:t>
              </a:r>
              <a:endParaRPr lang="en-US" sz="2000" dirty="0">
                <a:latin typeface="Source Sans Pro" panose="020B0503030403020204" pitchFamily="34" charset="0"/>
              </a:endParaRPr>
            </a:p>
          </p:txBody>
        </p:sp>
        <p:sp>
          <p:nvSpPr>
            <p:cNvPr id="15" name="Rounded Rectangle 14"/>
            <p:cNvSpPr/>
            <p:nvPr/>
          </p:nvSpPr>
          <p:spPr>
            <a:xfrm>
              <a:off x="653070" y="4053681"/>
              <a:ext cx="1490056" cy="304800"/>
            </a:xfrm>
            <a:prstGeom prst="roundRect">
              <a:avLst/>
            </a:prstGeom>
            <a:solidFill>
              <a:srgbClr val="000000">
                <a:alpha val="20000"/>
              </a:srgb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marL="171450" indent="-171450">
                <a:buFont typeface="Arial" panose="020B0604020202020204" pitchFamily="34" charset="0"/>
                <a:buChar char="•"/>
              </a:pPr>
              <a:r>
                <a:rPr lang="en-US" sz="1100" dirty="0">
                  <a:solidFill>
                    <a:schemeClr val="tx1"/>
                  </a:solidFill>
                  <a:latin typeface="Source Sans Pro" panose="020B0503030403020204" pitchFamily="34" charset="0"/>
                </a:rPr>
                <a:t>Manual </a:t>
              </a:r>
              <a:r>
                <a:rPr lang="en-US" sz="1100" dirty="0" smtClean="0">
                  <a:solidFill>
                    <a:schemeClr val="tx1"/>
                  </a:solidFill>
                  <a:latin typeface="Source Sans Pro" panose="020B0503030403020204" pitchFamily="34" charset="0"/>
                </a:rPr>
                <a:t>validation</a:t>
              </a:r>
              <a:endParaRPr lang="en-US" sz="1100" dirty="0">
                <a:solidFill>
                  <a:schemeClr val="tx1"/>
                </a:solidFill>
                <a:latin typeface="Source Sans Pro" panose="020B0503030403020204" pitchFamily="34" charset="0"/>
              </a:endParaRPr>
            </a:p>
          </p:txBody>
        </p:sp>
        <p:sp>
          <p:nvSpPr>
            <p:cNvPr id="16" name="Rounded Rectangle 15"/>
            <p:cNvSpPr/>
            <p:nvPr/>
          </p:nvSpPr>
          <p:spPr>
            <a:xfrm>
              <a:off x="653070" y="4434681"/>
              <a:ext cx="1261455" cy="304800"/>
            </a:xfrm>
            <a:prstGeom prst="roundRect">
              <a:avLst/>
            </a:prstGeom>
            <a:solidFill>
              <a:srgbClr val="000000">
                <a:alpha val="20000"/>
              </a:srgb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marL="171450" indent="-171450">
                <a:buFont typeface="Arial" panose="020B0604020202020204" pitchFamily="34" charset="0"/>
                <a:buChar char="•"/>
              </a:pPr>
              <a:r>
                <a:rPr lang="en-US" sz="1100" dirty="0">
                  <a:solidFill>
                    <a:schemeClr val="tx1"/>
                  </a:solidFill>
                  <a:latin typeface="Source Sans Pro" panose="020B0503030403020204" pitchFamily="34" charset="0"/>
                </a:rPr>
                <a:t>Separate </a:t>
              </a:r>
              <a:r>
                <a:rPr lang="en-US" sz="1100" dirty="0" smtClean="0">
                  <a:solidFill>
                    <a:schemeClr val="tx1"/>
                  </a:solidFill>
                  <a:latin typeface="Source Sans Pro" panose="020B0503030403020204" pitchFamily="34" charset="0"/>
                </a:rPr>
                <a:t>docs</a:t>
              </a:r>
              <a:endParaRPr lang="en-US" sz="1100" dirty="0">
                <a:solidFill>
                  <a:schemeClr val="tx1"/>
                </a:solidFill>
                <a:latin typeface="Source Sans Pro" panose="020B0503030403020204" pitchFamily="34" charset="0"/>
              </a:endParaRPr>
            </a:p>
          </p:txBody>
        </p:sp>
        <p:sp>
          <p:nvSpPr>
            <p:cNvPr id="17" name="Rounded Rectangle 16"/>
            <p:cNvSpPr/>
            <p:nvPr/>
          </p:nvSpPr>
          <p:spPr>
            <a:xfrm>
              <a:off x="2219325" y="4053681"/>
              <a:ext cx="1676400" cy="304800"/>
            </a:xfrm>
            <a:prstGeom prst="roundRect">
              <a:avLst/>
            </a:prstGeom>
            <a:solidFill>
              <a:srgbClr val="000000">
                <a:alpha val="20000"/>
              </a:srgb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marL="171450" indent="-171450">
                <a:buFont typeface="Arial" panose="020B0604020202020204" pitchFamily="34" charset="0"/>
                <a:buChar char="•"/>
              </a:pPr>
              <a:r>
                <a:rPr lang="en-US" sz="1100" dirty="0">
                  <a:solidFill>
                    <a:schemeClr val="tx1"/>
                  </a:solidFill>
                  <a:latin typeface="Source Sans Pro" panose="020B0503030403020204" pitchFamily="34" charset="0"/>
                </a:rPr>
                <a:t>Type mismatch </a:t>
              </a:r>
              <a:r>
                <a:rPr lang="en-US" sz="1100" dirty="0" smtClean="0">
                  <a:solidFill>
                    <a:schemeClr val="tx1"/>
                  </a:solidFill>
                  <a:latin typeface="Source Sans Pro" panose="020B0503030403020204" pitchFamily="34" charset="0"/>
                </a:rPr>
                <a:t>risk</a:t>
              </a:r>
              <a:endParaRPr lang="en-US" sz="1100" dirty="0">
                <a:solidFill>
                  <a:schemeClr val="tx1"/>
                </a:solidFill>
                <a:latin typeface="Source Sans Pro" panose="020B0503030403020204" pitchFamily="34" charset="0"/>
              </a:endParaRPr>
            </a:p>
          </p:txBody>
        </p:sp>
      </p:grpSp>
      <p:grpSp>
        <p:nvGrpSpPr>
          <p:cNvPr id="18" name="Group 17"/>
          <p:cNvGrpSpPr/>
          <p:nvPr/>
        </p:nvGrpSpPr>
        <p:grpSpPr>
          <a:xfrm>
            <a:off x="5431392" y="1166735"/>
            <a:ext cx="4073831" cy="3962397"/>
            <a:chOff x="5431392" y="1166735"/>
            <a:chExt cx="4073831" cy="3962397"/>
          </a:xfrm>
        </p:grpSpPr>
        <p:grpSp>
          <p:nvGrpSpPr>
            <p:cNvPr id="19" name="Group 18"/>
            <p:cNvGrpSpPr/>
            <p:nvPr/>
          </p:nvGrpSpPr>
          <p:grpSpPr>
            <a:xfrm>
              <a:off x="5431392" y="1166735"/>
              <a:ext cx="4063962" cy="3962397"/>
              <a:chOff x="5241963" y="1158081"/>
              <a:chExt cx="4063962" cy="3962397"/>
            </a:xfrm>
          </p:grpSpPr>
          <p:sp>
            <p:nvSpPr>
              <p:cNvPr id="25" name="Rounded Rectangle 24"/>
              <p:cNvSpPr/>
              <p:nvPr/>
            </p:nvSpPr>
            <p:spPr>
              <a:xfrm>
                <a:off x="5241963" y="1158081"/>
                <a:ext cx="4063962" cy="3962397"/>
              </a:xfrm>
              <a:prstGeom prst="roundRect">
                <a:avLst/>
              </a:prstGeom>
              <a:solidFill>
                <a:srgbClr val="F54D61">
                  <a:alpha val="38039"/>
                </a:srgbClr>
              </a:solidFill>
              <a:ln w="127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indent="-285750">
                  <a:buFont typeface="Arial" panose="020B0604020202020204" pitchFamily="34" charset="0"/>
                  <a:buChar char="•"/>
                </a:pPr>
                <a:r>
                  <a:rPr lang="en-US" b="1" dirty="0">
                    <a:solidFill>
                      <a:schemeClr val="tx1"/>
                    </a:solidFill>
                    <a:latin typeface="Source Sans Pro" panose="020B0503030403020204" pitchFamily="34" charset="0"/>
                  </a:rPr>
                  <a:t>New Pattern</a:t>
                </a:r>
              </a:p>
            </p:txBody>
          </p:sp>
          <p:sp>
            <p:nvSpPr>
              <p:cNvPr id="26" name="Round Same Side Corner Rectangle 25"/>
              <p:cNvSpPr/>
              <p:nvPr/>
            </p:nvSpPr>
            <p:spPr>
              <a:xfrm flipV="1">
                <a:off x="5241963" y="1835987"/>
                <a:ext cx="4063962" cy="3284491"/>
              </a:xfrm>
              <a:prstGeom prst="round2SameRect">
                <a:avLst/>
              </a:prstGeom>
              <a:solidFill>
                <a:srgbClr val="FFFFFF"/>
              </a:solidFill>
              <a:ln w="12700">
                <a:solidFill>
                  <a:schemeClr val="bg1"/>
                </a:solid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n>
                    <a:solidFill>
                      <a:schemeClr val="bg1"/>
                    </a:solidFill>
                  </a:ln>
                </a:endParaRPr>
              </a:p>
            </p:txBody>
          </p:sp>
        </p:grpSp>
        <p:sp>
          <p:nvSpPr>
            <p:cNvPr id="20" name="TextBox 19"/>
            <p:cNvSpPr txBox="1"/>
            <p:nvPr/>
          </p:nvSpPr>
          <p:spPr>
            <a:xfrm>
              <a:off x="5466623" y="2017876"/>
              <a:ext cx="4038600" cy="461665"/>
            </a:xfrm>
            <a:prstGeom prst="rect">
              <a:avLst/>
            </a:prstGeom>
            <a:noFill/>
          </p:spPr>
          <p:txBody>
            <a:bodyPr wrap="square" rtlCol="0">
              <a:spAutoFit/>
            </a:bodyPr>
            <a:lstStyle/>
            <a:p>
              <a:r>
                <a:rPr lang="en-US" sz="1200" dirty="0"/>
                <a:t>OpenAPI + AJV with inline schemas and integrated </a:t>
              </a:r>
              <a:r>
                <a:rPr lang="en-US" sz="1200" dirty="0" smtClean="0"/>
                <a:t>validation</a:t>
              </a:r>
              <a:endParaRPr lang="en-US" sz="1200" dirty="0"/>
            </a:p>
          </p:txBody>
        </p:sp>
        <p:sp>
          <p:nvSpPr>
            <p:cNvPr id="21" name="Rounded Rectangle 20"/>
            <p:cNvSpPr/>
            <p:nvPr/>
          </p:nvSpPr>
          <p:spPr>
            <a:xfrm>
              <a:off x="5499859" y="4053681"/>
              <a:ext cx="1338364" cy="304800"/>
            </a:xfrm>
            <a:prstGeom prst="roundRect">
              <a:avLst/>
            </a:prstGeom>
            <a:solidFill>
              <a:srgbClr val="F54D61">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100" dirty="0">
                  <a:solidFill>
                    <a:schemeClr val="tx1"/>
                  </a:solidFill>
                  <a:latin typeface="Source Sans Pro" panose="020B0503030403020204" pitchFamily="34" charset="0"/>
                </a:rPr>
                <a:t>AJV </a:t>
              </a:r>
              <a:r>
                <a:rPr lang="en-US" sz="1100" dirty="0" smtClean="0">
                  <a:solidFill>
                    <a:schemeClr val="tx1"/>
                  </a:solidFill>
                  <a:latin typeface="Source Sans Pro" panose="020B0503030403020204" pitchFamily="34" charset="0"/>
                </a:rPr>
                <a:t>validation</a:t>
              </a:r>
              <a:endParaRPr lang="en-US" sz="1100" dirty="0">
                <a:solidFill>
                  <a:schemeClr val="tx1"/>
                </a:solidFill>
                <a:latin typeface="Source Sans Pro" panose="020B0503030403020204" pitchFamily="34" charset="0"/>
              </a:endParaRPr>
            </a:p>
          </p:txBody>
        </p:sp>
        <p:sp>
          <p:nvSpPr>
            <p:cNvPr id="22" name="Rounded Rectangle 21"/>
            <p:cNvSpPr/>
            <p:nvPr/>
          </p:nvSpPr>
          <p:spPr>
            <a:xfrm>
              <a:off x="5499859" y="4434681"/>
              <a:ext cx="1338364" cy="304800"/>
            </a:xfrm>
            <a:prstGeom prst="roundRect">
              <a:avLst/>
            </a:prstGeom>
            <a:solidFill>
              <a:srgbClr val="F54D61">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100" dirty="0">
                  <a:solidFill>
                    <a:schemeClr val="tx1"/>
                  </a:solidFill>
                  <a:latin typeface="Source Sans Pro" panose="020B0503030403020204" pitchFamily="34" charset="0"/>
                </a:rPr>
                <a:t>Schema </a:t>
              </a:r>
              <a:r>
                <a:rPr lang="en-US" sz="1100" dirty="0" smtClean="0">
                  <a:solidFill>
                    <a:schemeClr val="tx1"/>
                  </a:solidFill>
                  <a:latin typeface="Source Sans Pro" panose="020B0503030403020204" pitchFamily="34" charset="0"/>
                </a:rPr>
                <a:t>reuse</a:t>
              </a:r>
              <a:endParaRPr lang="en-US" sz="1100" dirty="0">
                <a:solidFill>
                  <a:schemeClr val="tx1"/>
                </a:solidFill>
                <a:latin typeface="Source Sans Pro" panose="020B0503030403020204" pitchFamily="34" charset="0"/>
              </a:endParaRPr>
            </a:p>
          </p:txBody>
        </p:sp>
        <p:sp>
          <p:nvSpPr>
            <p:cNvPr id="23" name="Rounded Rectangle 22"/>
            <p:cNvSpPr/>
            <p:nvPr/>
          </p:nvSpPr>
          <p:spPr>
            <a:xfrm>
              <a:off x="6881085" y="4053681"/>
              <a:ext cx="1209675" cy="304800"/>
            </a:xfrm>
            <a:prstGeom prst="roundRect">
              <a:avLst/>
            </a:prstGeom>
            <a:solidFill>
              <a:srgbClr val="F54D61">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100" dirty="0">
                  <a:solidFill>
                    <a:schemeClr val="tx1"/>
                  </a:solidFill>
                  <a:latin typeface="Source Sans Pro" panose="020B0503030403020204" pitchFamily="34" charset="0"/>
                </a:rPr>
                <a:t>Docs in </a:t>
              </a:r>
              <a:r>
                <a:rPr lang="en-US" sz="1100" dirty="0" smtClean="0">
                  <a:solidFill>
                    <a:schemeClr val="tx1"/>
                  </a:solidFill>
                  <a:latin typeface="Source Sans Pro" panose="020B0503030403020204" pitchFamily="34" charset="0"/>
                </a:rPr>
                <a:t>sync</a:t>
              </a:r>
              <a:endParaRPr lang="en-US" sz="1100" dirty="0">
                <a:solidFill>
                  <a:schemeClr val="tx1"/>
                </a:solidFill>
                <a:latin typeface="Source Sans Pro" panose="020B0503030403020204" pitchFamily="34" charset="0"/>
              </a:endParaRPr>
            </a:p>
          </p:txBody>
        </p:sp>
        <p:sp>
          <p:nvSpPr>
            <p:cNvPr id="24" name="Rounded Rectangle 23"/>
            <p:cNvSpPr/>
            <p:nvPr/>
          </p:nvSpPr>
          <p:spPr>
            <a:xfrm>
              <a:off x="8133624" y="4053681"/>
              <a:ext cx="1324702" cy="304800"/>
            </a:xfrm>
            <a:prstGeom prst="roundRect">
              <a:avLst/>
            </a:prstGeom>
            <a:solidFill>
              <a:srgbClr val="F54D61">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100" dirty="0">
                  <a:solidFill>
                    <a:schemeClr val="tx1"/>
                  </a:solidFill>
                  <a:latin typeface="Source Sans Pro" panose="020B0503030403020204" pitchFamily="34" charset="0"/>
                </a:rPr>
                <a:t>Auto </a:t>
              </a:r>
              <a:r>
                <a:rPr lang="en-US" sz="1100" dirty="0" smtClean="0">
                  <a:solidFill>
                    <a:schemeClr val="tx1"/>
                  </a:solidFill>
                  <a:latin typeface="Source Sans Pro" panose="020B0503030403020204" pitchFamily="34" charset="0"/>
                </a:rPr>
                <a:t>TypeScript</a:t>
              </a:r>
              <a:endParaRPr lang="en-US" sz="1100" dirty="0">
                <a:solidFill>
                  <a:schemeClr val="tx1"/>
                </a:solidFill>
                <a:latin typeface="Source Sans Pro" panose="020B0503030403020204" pitchFamily="34" charset="0"/>
              </a:endParaRPr>
            </a:p>
          </p:txBody>
        </p:sp>
      </p:grpSp>
    </p:spTree>
    <p:extLst>
      <p:ext uri="{BB962C8B-B14F-4D97-AF65-F5344CB8AC3E}">
        <p14:creationId xmlns:p14="http://schemas.microsoft.com/office/powerpoint/2010/main" val="243874448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6883"/>
            <a:ext cx="7736400" cy="615553"/>
          </a:xfrm>
        </p:spPr>
        <p:txBody>
          <a:bodyPr/>
          <a:lstStyle/>
          <a:p>
            <a:r>
              <a:rPr lang="en-US" sz="4000" b="1" dirty="0" smtClean="0">
                <a:solidFill>
                  <a:srgbClr val="F5455C"/>
                </a:solidFill>
                <a:latin typeface="Source Sans Pro" pitchFamily="34" charset="0"/>
              </a:rPr>
              <a:t>SDK Generation Potential</a:t>
            </a:r>
            <a:endParaRPr lang="en-US" sz="4000" b="1" dirty="0">
              <a:solidFill>
                <a:srgbClr val="F5455C"/>
              </a:solidFill>
              <a:latin typeface="Source Sans Pro" pitchFamily="34" charset="0"/>
            </a:endParaRPr>
          </a:p>
        </p:txBody>
      </p:sp>
      <p:sp>
        <p:nvSpPr>
          <p:cNvPr id="3" name="Content Placeholder 2"/>
          <p:cNvSpPr>
            <a:spLocks noGrp="1"/>
          </p:cNvSpPr>
          <p:nvPr>
            <p:ph/>
          </p:nvPr>
        </p:nvSpPr>
        <p:spPr>
          <a:xfrm>
            <a:off x="466725" y="1158081"/>
            <a:ext cx="7736400" cy="3581400"/>
          </a:xfrm>
        </p:spPr>
        <p:txBody>
          <a:bodyPr anchor="ctr">
            <a:normAutofit/>
          </a:bodyPr>
          <a:lstStyle/>
          <a:p>
            <a:pPr marL="285750" lvl="1" indent="-285750" algn="l" rtl="0">
              <a:lnSpc>
                <a:spcPct val="300000"/>
              </a:lnSpc>
              <a:buFont typeface="Arial" pitchFamily="34" charset="0"/>
              <a:buChar char="•"/>
            </a:pPr>
            <a:r>
              <a:rPr lang="en-US" b="1" dirty="0" smtClean="0">
                <a:solidFill>
                  <a:srgbClr val="F5455C"/>
                </a:solidFill>
                <a:latin typeface="Source Sans Pro" pitchFamily="34" charset="0"/>
              </a:rPr>
              <a:t>From API definitions </a:t>
            </a:r>
            <a:r>
              <a:rPr lang="en-US" dirty="0" smtClean="0">
                <a:solidFill>
                  <a:schemeClr val="tx1"/>
                </a:solidFill>
                <a:latin typeface="Source Sans Pro" pitchFamily="34" charset="0"/>
              </a:rPr>
              <a:t>generate SDKs automatically</a:t>
            </a:r>
          </a:p>
          <a:p>
            <a:pPr marL="285750" lvl="1" indent="-285750" algn="l" rtl="0">
              <a:lnSpc>
                <a:spcPct val="300000"/>
              </a:lnSpc>
              <a:buFont typeface="Arial" pitchFamily="34" charset="0"/>
              <a:buChar char="•"/>
            </a:pPr>
            <a:r>
              <a:rPr lang="fr-FR" b="1" i="0" dirty="0" smtClean="0">
                <a:solidFill>
                  <a:srgbClr val="F5455C"/>
                </a:solidFill>
                <a:effectLst/>
                <a:latin typeface="Source Sans Pro" pitchFamily="34" charset="0"/>
              </a:rPr>
              <a:t>Consistent APIs </a:t>
            </a:r>
            <a:r>
              <a:rPr lang="fr-FR" i="0" dirty="0" smtClean="0">
                <a:solidFill>
                  <a:schemeClr val="tx1"/>
                </a:solidFill>
                <a:effectLst/>
                <a:latin typeface="Source Sans Pro" pitchFamily="34" charset="0"/>
              </a:rPr>
              <a:t>across languages (JS, Python, etc.)</a:t>
            </a:r>
          </a:p>
          <a:p>
            <a:pPr marL="285750" lvl="1" indent="-285750" algn="l" rtl="0">
              <a:lnSpc>
                <a:spcPct val="300000"/>
              </a:lnSpc>
              <a:buFont typeface="Arial" pitchFamily="34" charset="0"/>
              <a:buChar char="•"/>
            </a:pPr>
            <a:r>
              <a:rPr lang="en-US" b="1" i="0" dirty="0" smtClean="0">
                <a:solidFill>
                  <a:srgbClr val="F5455C"/>
                </a:solidFill>
                <a:effectLst/>
                <a:latin typeface="Source Sans Pro" pitchFamily="34" charset="0"/>
              </a:rPr>
              <a:t>Less manual </a:t>
            </a:r>
            <a:r>
              <a:rPr lang="en-US" i="0" dirty="0" smtClean="0">
                <a:solidFill>
                  <a:schemeClr val="tx1"/>
                </a:solidFill>
                <a:effectLst/>
                <a:latin typeface="Source Sans Pro" pitchFamily="34" charset="0"/>
              </a:rPr>
              <a:t>code to maintain</a:t>
            </a:r>
          </a:p>
        </p:txBody>
      </p:sp>
    </p:spTree>
    <p:extLst>
      <p:ext uri="{BB962C8B-B14F-4D97-AF65-F5344CB8AC3E}">
        <p14:creationId xmlns:p14="http://schemas.microsoft.com/office/powerpoint/2010/main" val="222786987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a:ea typeface="DejaVu Sans"/>
        <a:cs typeface="DejaVu Sans"/>
      </a:majorFont>
      <a:minorFont>
        <a:latin typeface="Arial"/>
        <a:ea typeface="DejaVu Sans"/>
        <a:cs typeface="DejaVu Sans"/>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objectDefaults/>
  <a:extraClrSchemeLst/>
</a:theme>
</file>

<file path=ppt/theme/theme2.xml><?xml version="1.0" encoding="utf-8"?>
<a:theme xmlns:a="http://schemas.openxmlformats.org/drawingml/2006/main"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a:ea typeface="DejaVu Sans"/>
        <a:cs typeface="DejaVu Sans"/>
      </a:majorFont>
      <a:minorFont>
        <a:latin typeface="Arial"/>
        <a:ea typeface="DejaVu Sans"/>
        <a:cs typeface="DejaVu Sans"/>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335</TotalTime>
  <Words>932</Words>
  <Application>Microsoft Office PowerPoint</Application>
  <PresentationFormat>Custom</PresentationFormat>
  <Paragraphs>116</Paragraphs>
  <Slides>12</Slides>
  <Notes>12</Notes>
  <HiddenSlides>0</HiddenSlides>
  <MMClips>1</MMClips>
  <ScaleCrop>false</ScaleCrop>
  <HeadingPairs>
    <vt:vector size="4" baseType="variant">
      <vt:variant>
        <vt:lpstr>Theme</vt:lpstr>
      </vt:variant>
      <vt:variant>
        <vt:i4>2</vt:i4>
      </vt:variant>
      <vt:variant>
        <vt:lpstr>Slide Titles</vt:lpstr>
      </vt:variant>
      <vt:variant>
        <vt:i4>12</vt:i4>
      </vt:variant>
    </vt:vector>
  </HeadingPairs>
  <TitlesOfParts>
    <vt:vector size="14" baseType="lpstr">
      <vt:lpstr>Office</vt:lpstr>
      <vt:lpstr>Office</vt:lpstr>
      <vt:lpstr>PowerPoint Presentation</vt:lpstr>
      <vt:lpstr>Project Overview</vt:lpstr>
      <vt:lpstr>Team</vt:lpstr>
      <vt:lpstr>What is OpenAPI and Why Use It?</vt:lpstr>
      <vt:lpstr>Why Migrate to OpenAPI + AJV?</vt:lpstr>
      <vt:lpstr>What’s New in Our API Pattern?</vt:lpstr>
      <vt:lpstr>Old Pattern vs New Pattern (side-by-side)</vt:lpstr>
      <vt:lpstr>Type Safety</vt:lpstr>
      <vt:lpstr>SDK Generation Potential</vt:lpstr>
      <vt:lpstr>AI Use Cases</vt:lpstr>
      <vt:lpstr>Demo (Recorded Video)</vt:lpstr>
      <vt:lpstr>Summary</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Ahmed Nasser</cp:lastModifiedBy>
  <cp:revision>35</cp:revision>
  <dcterms:created xsi:type="dcterms:W3CDTF">2025-08-15T18:16:47Z</dcterms:created>
  <dcterms:modified xsi:type="dcterms:W3CDTF">2025-08-18T14:55:16Z</dcterms:modified>
  <dc:language>en-US</dc:language>
</cp:coreProperties>
</file>